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6" r:id="rId2"/>
  </p:sldMasterIdLst>
  <p:notesMasterIdLst>
    <p:notesMasterId r:id="rId42"/>
  </p:notesMasterIdLst>
  <p:handoutMasterIdLst>
    <p:handoutMasterId r:id="rId43"/>
  </p:handoutMasterIdLst>
  <p:sldIdLst>
    <p:sldId id="258" r:id="rId3"/>
    <p:sldId id="1631" r:id="rId4"/>
    <p:sldId id="1632" r:id="rId5"/>
    <p:sldId id="1634" r:id="rId6"/>
    <p:sldId id="1635" r:id="rId7"/>
    <p:sldId id="1636" r:id="rId8"/>
    <p:sldId id="1637" r:id="rId9"/>
    <p:sldId id="1638" r:id="rId10"/>
    <p:sldId id="1639" r:id="rId11"/>
    <p:sldId id="1640" r:id="rId12"/>
    <p:sldId id="1641" r:id="rId13"/>
    <p:sldId id="1642" r:id="rId14"/>
    <p:sldId id="1643" r:id="rId15"/>
    <p:sldId id="1644" r:id="rId16"/>
    <p:sldId id="1645" r:id="rId17"/>
    <p:sldId id="1646" r:id="rId18"/>
    <p:sldId id="1633" r:id="rId19"/>
    <p:sldId id="1649" r:id="rId20"/>
    <p:sldId id="1650" r:id="rId21"/>
    <p:sldId id="1651" r:id="rId22"/>
    <p:sldId id="1652" r:id="rId23"/>
    <p:sldId id="1653" r:id="rId24"/>
    <p:sldId id="1658" r:id="rId25"/>
    <p:sldId id="1659" r:id="rId26"/>
    <p:sldId id="1655" r:id="rId27"/>
    <p:sldId id="1657" r:id="rId28"/>
    <p:sldId id="1663" r:id="rId29"/>
    <p:sldId id="1661" r:id="rId30"/>
    <p:sldId id="1662" r:id="rId31"/>
    <p:sldId id="1664" r:id="rId32"/>
    <p:sldId id="1665" r:id="rId33"/>
    <p:sldId id="1668" r:id="rId34"/>
    <p:sldId id="1669" r:id="rId35"/>
    <p:sldId id="1667" r:id="rId36"/>
    <p:sldId id="1666" r:id="rId37"/>
    <p:sldId id="1670" r:id="rId38"/>
    <p:sldId id="1607" r:id="rId39"/>
    <p:sldId id="1603" r:id="rId40"/>
    <p:sldId id="1593" r:id="rId41"/>
  </p:sldIdLst>
  <p:sldSz cx="12192000" cy="6858000"/>
  <p:notesSz cx="6858000" cy="9144000"/>
  <p:embeddedFontLst>
    <p:embeddedFont>
      <p:font typeface="Amazon Ember" panose="020B0603020204020204" pitchFamily="34" charset="0"/>
      <p:regular r:id="rId44"/>
      <p:bold r:id="rId45"/>
      <p:italic r:id="rId46"/>
      <p:boldItalic r:id="rId47"/>
    </p:embeddedFont>
    <p:embeddedFont>
      <p:font typeface="Amazon Ember Display" panose="020B0603020204020204" pitchFamily="34" charset="0"/>
      <p:regular r:id="rId48"/>
      <p:bold r:id="rId49"/>
      <p:italic r:id="rId50"/>
      <p:boldItalic r:id="rId51"/>
    </p:embeddedFont>
    <p:embeddedFont>
      <p:font typeface="Amazon Ember Heavy" panose="020B0603020204020204" pitchFamily="34" charset="0"/>
      <p:bold r:id="rId52"/>
      <p:italic r:id="rId53"/>
      <p:boldItalic r:id="rId54"/>
    </p:embeddedFont>
    <p:embeddedFont>
      <p:font typeface="Lucida Console" panose="020B0609040504020204" pitchFamily="49" charset="0"/>
      <p:regular r:id="rId55"/>
    </p:embeddedFont>
    <p:embeddedFont>
      <p:font typeface="Segoe UI" panose="020B0502040204020203" pitchFamily="34" charset="0"/>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258"/>
            <p14:sldId id="1631"/>
            <p14:sldId id="1632"/>
            <p14:sldId id="1634"/>
            <p14:sldId id="1635"/>
            <p14:sldId id="1636"/>
            <p14:sldId id="1637"/>
            <p14:sldId id="1638"/>
            <p14:sldId id="1639"/>
            <p14:sldId id="1640"/>
            <p14:sldId id="1641"/>
            <p14:sldId id="1642"/>
            <p14:sldId id="1643"/>
            <p14:sldId id="1644"/>
            <p14:sldId id="1645"/>
            <p14:sldId id="1646"/>
            <p14:sldId id="1633"/>
            <p14:sldId id="1649"/>
            <p14:sldId id="1650"/>
            <p14:sldId id="1651"/>
            <p14:sldId id="1652"/>
            <p14:sldId id="1653"/>
            <p14:sldId id="1658"/>
            <p14:sldId id="1659"/>
            <p14:sldId id="1655"/>
            <p14:sldId id="1657"/>
            <p14:sldId id="1663"/>
            <p14:sldId id="1661"/>
            <p14:sldId id="1662"/>
            <p14:sldId id="1664"/>
            <p14:sldId id="1665"/>
            <p14:sldId id="1668"/>
            <p14:sldId id="1669"/>
            <p14:sldId id="1667"/>
            <p14:sldId id="1666"/>
            <p14:sldId id="1670"/>
            <p14:sldId id="1607"/>
            <p14:sldId id="1603"/>
            <p14:sldId id="1593"/>
          </p14:sldIdLst>
        </p14:section>
        <p14:section name="Examples" id="{5052AD04-C0D9-4FF6-AA6F-420659794DEE}">
          <p14:sldIdLst/>
        </p14:section>
        <p14:section name="Template directions" id="{9E4ACA30-D387-48B9-B60B-FCAB7867C6F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Sylcott" initials="AS" lastIdx="1" clrIdx="0">
    <p:extLst>
      <p:ext uri="{19B8F6BF-5375-455C-9EA6-DF929625EA0E}">
        <p15:presenceInfo xmlns:p15="http://schemas.microsoft.com/office/powerpoint/2012/main" userId="a657808d9f8d3c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DFD"/>
    <a:srgbClr val="702FA0"/>
    <a:srgbClr val="FFFFFF"/>
    <a:srgbClr val="31C8FF"/>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35" autoAdjust="0"/>
    <p:restoredTop sz="95652" autoAdjust="0"/>
  </p:normalViewPr>
  <p:slideViewPr>
    <p:cSldViewPr snapToGrid="0">
      <p:cViewPr varScale="1">
        <p:scale>
          <a:sx n="100" d="100"/>
          <a:sy n="100" d="100"/>
        </p:scale>
        <p:origin x="536" y="168"/>
      </p:cViewPr>
      <p:guideLst/>
    </p:cSldViewPr>
  </p:slideViewPr>
  <p:outlineViewPr>
    <p:cViewPr>
      <p:scale>
        <a:sx n="33" d="100"/>
        <a:sy n="33" d="100"/>
      </p:scale>
      <p:origin x="0" y="-168"/>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Welcome to the AWS Unlocking the potential of IoT in Travel and Hospitality Session. I’m SriHari Thotapalli, Principal Solutions Architect for AWS Travel &amp; Hospitality. We are grateful that you’re able to join us today.</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Abstract:</a:t>
            </a:r>
            <a:br>
              <a:rPr lang="en-US" dirty="0"/>
            </a:br>
            <a:r>
              <a:rPr lang="en-US" dirty="0"/>
              <a:t>Travel and hospitality companies looking to meet customer expectations and differentiate themselves from their competitors are turning to the Internet of Things (IoT). In this session, you will learn how early adopters are using IoT to develop connected kitchen and hotel room experiences, implement airline bag tracking solutions and aircraft turn tracking solutions, and more. Discover how you can take advantage of the latest IoT advancements to improve your business outcomes.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2788382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3066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07938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56162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75661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01059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74036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AA1041-9B3C-439E-B0CD-6B58F9A3AC8B}"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567475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022780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92261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59403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96518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38378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510397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724945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23493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22220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85765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132886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924900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18693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422844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69219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975549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368731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636162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536933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8913010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38441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52950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AA1041-9B3C-439E-B0CD-6B58F9A3AC8B}"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25241280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327176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30451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7458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45965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73233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43649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9/20/24 3:41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4691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2192000" cy="68580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69875"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228214"/>
            <a:ext cx="896250" cy="204345"/>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3295402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1"/>
            <a:ext cx="11652356" cy="849463"/>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296669455"/>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2192000" cy="68580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68896"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228214"/>
            <a:ext cx="896250" cy="204345"/>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1994186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5073650" y="2406650"/>
            <a:ext cx="2044700" cy="204470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216634"/>
            <a:ext cx="12192000" cy="424732"/>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8070267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176274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92285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874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97941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00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15359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270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4311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91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381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25051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93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05172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17264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70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74098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362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75230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94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540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GB"/>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GB"/>
              <a:t>Click icon to add picture</a:t>
            </a:r>
            <a:endParaRPr lang="en-US" dirty="0"/>
          </a:p>
        </p:txBody>
      </p:sp>
    </p:spTree>
    <p:extLst>
      <p:ext uri="{BB962C8B-B14F-4D97-AF65-F5344CB8AC3E}">
        <p14:creationId xmlns:p14="http://schemas.microsoft.com/office/powerpoint/2010/main" val="391375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718036"/>
            <a:ext cx="6935451"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21842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385638"/>
            <a:ext cx="6935452"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26719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26788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2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1DE984-16AE-31CB-F6EB-9E948FF26CFC}"/>
              </a:ext>
            </a:extLst>
          </p:cNvPr>
          <p:cNvSpPr/>
          <p:nvPr userDrawn="1"/>
        </p:nvSpPr>
        <p:spPr>
          <a:xfrm>
            <a:off x="0" y="0"/>
            <a:ext cx="12192000" cy="6858001"/>
          </a:xfrm>
          <a:prstGeom prst="rect">
            <a:avLst/>
          </a:prstGeom>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lang="en-GB" dirty="0">
              <a:solidFill>
                <a:schemeClr val="bg1"/>
              </a:solidFill>
            </a:endParaRPr>
          </a:p>
        </p:txBody>
      </p:sp>
    </p:spTree>
    <p:extLst>
      <p:ext uri="{BB962C8B-B14F-4D97-AF65-F5344CB8AC3E}">
        <p14:creationId xmlns:p14="http://schemas.microsoft.com/office/powerpoint/2010/main" val="11036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78433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017224"/>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58372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1042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3.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2.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jp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6">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9/20/24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7"/>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8"/>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76" r:id="rId28"/>
    <p:sldLayoutId id="2147483677" r:id="rId29"/>
    <p:sldLayoutId id="2147483678" r:id="rId30"/>
    <p:sldLayoutId id="2147483680" r:id="rId31"/>
    <p:sldLayoutId id="2147483681" r:id="rId32"/>
    <p:sldLayoutId id="2147483683" r:id="rId33"/>
    <p:sldLayoutId id="2147483684"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1">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9/20/24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2"/>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3"/>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7642859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3" Type="http://schemas.openxmlformats.org/officeDocument/2006/relationships/hyperlink" Target="https://aws.amazon.com/travel-and-hospitality/" TargetMode="External"/><Relationship Id="rId2" Type="http://schemas.openxmlformats.org/officeDocument/2006/relationships/notesSlide" Target="../notesSlides/notesSlide38.xml"/><Relationship Id="rId1" Type="http://schemas.openxmlformats.org/officeDocument/2006/relationships/slideLayout" Target="../slideLayouts/slideLayout39.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380999" y="2995035"/>
            <a:ext cx="9144000" cy="757130"/>
          </a:xfrm>
        </p:spPr>
        <p:txBody>
          <a:bodyPr/>
          <a:lstStyle/>
          <a:p>
            <a:r>
              <a:rPr lang="en-US" dirty="0"/>
              <a:t>Domain trust framework</a:t>
            </a:r>
          </a:p>
        </p:txBody>
      </p:sp>
      <p:sp>
        <p:nvSpPr>
          <p:cNvPr id="30" name="Text Placeholder 29">
            <a:extLst>
              <a:ext uri="{FF2B5EF4-FFF2-40B4-BE49-F238E27FC236}">
                <a16:creationId xmlns:a16="http://schemas.microsoft.com/office/drawing/2014/main" id="{5E7065A5-899E-4ACF-A270-CA9F5131262A}"/>
              </a:ext>
            </a:extLst>
          </p:cNvPr>
          <p:cNvSpPr>
            <a:spLocks noGrp="1"/>
          </p:cNvSpPr>
          <p:nvPr>
            <p:ph type="body" sz="quarter" idx="10"/>
          </p:nvPr>
        </p:nvSpPr>
        <p:spPr>
          <a:xfrm>
            <a:off x="380999" y="4997326"/>
            <a:ext cx="3133531" cy="646331"/>
          </a:xfrm>
        </p:spPr>
        <p:txBody>
          <a:bodyPr/>
          <a:lstStyle/>
          <a:p>
            <a:r>
              <a:rPr lang="en-US" dirty="0"/>
              <a:t>Jorge Fonseca (he/him)</a:t>
            </a:r>
          </a:p>
        </p:txBody>
      </p:sp>
      <p:sp>
        <p:nvSpPr>
          <p:cNvPr id="32" name="Text Placeholder 31">
            <a:extLst>
              <a:ext uri="{FF2B5EF4-FFF2-40B4-BE49-F238E27FC236}">
                <a16:creationId xmlns:a16="http://schemas.microsoft.com/office/drawing/2014/main" id="{DE1D57F7-6F2A-4403-AA43-9850DEDE5A13}"/>
              </a:ext>
            </a:extLst>
          </p:cNvPr>
          <p:cNvSpPr>
            <a:spLocks noGrp="1"/>
          </p:cNvSpPr>
          <p:nvPr>
            <p:ph type="body" sz="quarter" idx="12"/>
          </p:nvPr>
        </p:nvSpPr>
        <p:spPr>
          <a:xfrm>
            <a:off x="381000" y="5403726"/>
            <a:ext cx="3248608" cy="574003"/>
          </a:xfrm>
        </p:spPr>
        <p:txBody>
          <a:bodyPr/>
          <a:lstStyle/>
          <a:p>
            <a:r>
              <a:rPr lang="en-US" dirty="0"/>
              <a:t>Senior Solutions Architect</a:t>
            </a:r>
          </a:p>
          <a:p>
            <a:r>
              <a:rPr lang="en-US" dirty="0"/>
              <a:t>Amazon Web Services</a:t>
            </a:r>
          </a:p>
        </p:txBody>
      </p:sp>
      <p:sp>
        <p:nvSpPr>
          <p:cNvPr id="5" name="Text Placeholder 4">
            <a:extLst>
              <a:ext uri="{FF2B5EF4-FFF2-40B4-BE49-F238E27FC236}">
                <a16:creationId xmlns:a16="http://schemas.microsoft.com/office/drawing/2014/main" id="{9B22C2D6-5D8A-F954-480B-8AF516942DDF}"/>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Becoming</a:t>
            </a:r>
          </a:p>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Flowing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b="1" dirty="0">
                <a:solidFill>
                  <a:schemeClr val="accent3"/>
                </a:solidFill>
              </a:rPr>
              <a:t>Filtering</a:t>
            </a:r>
          </a:p>
          <a:p>
            <a:pPr marL="225425" indent="0">
              <a:lnSpc>
                <a:spcPct val="100000"/>
              </a:lnSpc>
              <a:spcAft>
                <a:spcPts val="900"/>
              </a:spcAft>
              <a:buNone/>
            </a:pPr>
            <a:r>
              <a:rPr lang="en-US" sz="2400" dirty="0">
                <a:solidFill>
                  <a:schemeClr val="bg1">
                    <a:lumMod val="50000"/>
                    <a:lumOff val="50000"/>
                  </a:schemeClr>
                </a:solidFill>
              </a:rPr>
              <a:t>Remixing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Filtering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we’ll customize/personalize, anticipate experiences </a:t>
            </a:r>
          </a:p>
          <a:p>
            <a:pPr marL="0" indent="0">
              <a:lnSpc>
                <a:spcPct val="100000"/>
              </a:lnSpc>
              <a:spcAft>
                <a:spcPts val="600"/>
              </a:spcAft>
              <a:buNone/>
            </a:pPr>
            <a:r>
              <a:rPr lang="en-US" sz="2400" dirty="0">
                <a:solidFill>
                  <a:srgbClr val="00B0F0"/>
                </a:solidFill>
              </a:rPr>
              <a:t>Reality: </a:t>
            </a:r>
            <a:r>
              <a:rPr lang="en-US" sz="2400" dirty="0"/>
              <a:t>media, shopping, </a:t>
            </a:r>
            <a:r>
              <a:rPr lang="en-US" sz="1600" dirty="0"/>
              <a:t>⚠️ </a:t>
            </a:r>
            <a:r>
              <a:rPr lang="en-US" sz="2400" dirty="0"/>
              <a:t>average, not unique</a:t>
            </a:r>
          </a:p>
          <a:p>
            <a:pPr marL="0" indent="0">
              <a:lnSpc>
                <a:spcPct val="100000"/>
              </a:lnSpc>
              <a:spcAft>
                <a:spcPts val="600"/>
              </a:spcAft>
              <a:buNone/>
            </a:pPr>
            <a:r>
              <a:rPr lang="en-US" sz="2400" dirty="0">
                <a:solidFill>
                  <a:schemeClr val="accent2"/>
                </a:solidFill>
              </a:rPr>
              <a:t>Blockers: </a:t>
            </a:r>
            <a:r>
              <a:rPr lang="en-US" sz="2400" dirty="0"/>
              <a:t>we’re guessing, instead of asking</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5AD86067-A216-F716-2F9C-9BCE8A747CC1}"/>
              </a:ext>
            </a:extLst>
          </p:cNvPr>
          <p:cNvPicPr>
            <a:picLocks noChangeAspect="1"/>
          </p:cNvPicPr>
          <p:nvPr/>
        </p:nvPicPr>
        <p:blipFill rotWithShape="1">
          <a:blip r:embed="rId3">
            <a:extLst>
              <a:ext uri="{28A0092B-C50C-407E-A947-70E740481C1C}">
                <a14:useLocalDpi xmlns:a14="http://schemas.microsoft.com/office/drawing/2010/main" val="0"/>
              </a:ext>
            </a:extLst>
          </a:blip>
          <a:srcRect t="10083" b="-1"/>
          <a:stretch/>
        </p:blipFill>
        <p:spPr>
          <a:xfrm>
            <a:off x="3848374" y="2866238"/>
            <a:ext cx="5831654" cy="3213541"/>
          </a:xfrm>
          <a:prstGeom prst="rect">
            <a:avLst/>
          </a:prstGeom>
        </p:spPr>
      </p:pic>
      <p:grpSp>
        <p:nvGrpSpPr>
          <p:cNvPr id="7" name="Group 6">
            <a:extLst>
              <a:ext uri="{FF2B5EF4-FFF2-40B4-BE49-F238E27FC236}">
                <a16:creationId xmlns:a16="http://schemas.microsoft.com/office/drawing/2014/main" id="{15C5423D-92E1-D25B-6FCD-2BA471A3AC4A}"/>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50E19AF4-1BBF-E264-2CC9-B14D85FFBC3E}"/>
                </a:ext>
              </a:extLst>
            </p:cNvPr>
            <p:cNvSpPr/>
            <p:nvPr/>
          </p:nvSpPr>
          <p:spPr>
            <a:xfrm>
              <a:off x="1040525" y="2616034"/>
              <a:ext cx="10142471" cy="203900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Tap to instantly share my profile, </a:t>
              </a:r>
            </a:p>
            <a:p>
              <a:pPr algn="ctr">
                <a:spcAft>
                  <a:spcPts val="600"/>
                </a:spcAft>
              </a:pPr>
              <a:r>
                <a:rPr lang="en-GB" sz="3200" dirty="0">
                  <a:solidFill>
                    <a:schemeClr val="bg1"/>
                  </a:solidFill>
                </a:rPr>
                <a:t>seat preferences, food allergies, </a:t>
              </a:r>
            </a:p>
            <a:p>
              <a:pPr algn="ctr">
                <a:spcAft>
                  <a:spcPts val="600"/>
                </a:spcAft>
              </a:pPr>
              <a:r>
                <a:rPr lang="en-GB" sz="3200" dirty="0">
                  <a:solidFill>
                    <a:schemeClr val="bg1"/>
                  </a:solidFill>
                </a:rPr>
                <a:t>or favourite movies?</a:t>
              </a:r>
            </a:p>
          </p:txBody>
        </p:sp>
        <p:sp>
          <p:nvSpPr>
            <p:cNvPr id="11" name="TextBox 10">
              <a:extLst>
                <a:ext uri="{FF2B5EF4-FFF2-40B4-BE49-F238E27FC236}">
                  <a16:creationId xmlns:a16="http://schemas.microsoft.com/office/drawing/2014/main" id="{5E59283A-C4FB-5673-8741-F2487E770915}"/>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610701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Becoming</a:t>
            </a:r>
          </a:p>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Flowing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Filtering</a:t>
            </a:r>
          </a:p>
          <a:p>
            <a:pPr marL="225425" indent="0">
              <a:lnSpc>
                <a:spcPct val="100000"/>
              </a:lnSpc>
              <a:spcAft>
                <a:spcPts val="900"/>
              </a:spcAft>
              <a:buNone/>
            </a:pPr>
            <a:r>
              <a:rPr lang="en-US" sz="2400" b="1" dirty="0">
                <a:solidFill>
                  <a:schemeClr val="accent3"/>
                </a:solidFill>
              </a:rPr>
              <a:t>Remixing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Remixing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we’ll combine primitive parts into new data flows</a:t>
            </a:r>
          </a:p>
          <a:p>
            <a:pPr marL="0" indent="0">
              <a:lnSpc>
                <a:spcPct val="100000"/>
              </a:lnSpc>
              <a:spcAft>
                <a:spcPts val="600"/>
              </a:spcAft>
              <a:buNone/>
            </a:pPr>
            <a:r>
              <a:rPr lang="en-US" sz="2400" dirty="0">
                <a:solidFill>
                  <a:srgbClr val="00B0F0"/>
                </a:solidFill>
              </a:rPr>
              <a:t>Reality: </a:t>
            </a:r>
            <a:r>
              <a:rPr lang="en-US" sz="2400" dirty="0"/>
              <a:t>app OS, cloud building blocks,</a:t>
            </a:r>
            <a:r>
              <a:rPr lang="en-US" sz="1600" dirty="0"/>
              <a:t> ⚠️ </a:t>
            </a:r>
            <a:r>
              <a:rPr lang="en-US" sz="2400" dirty="0"/>
              <a:t>tax return forms</a:t>
            </a:r>
          </a:p>
          <a:p>
            <a:pPr marL="0" indent="0">
              <a:lnSpc>
                <a:spcPct val="100000"/>
              </a:lnSpc>
              <a:spcAft>
                <a:spcPts val="600"/>
              </a:spcAft>
              <a:buNone/>
            </a:pPr>
            <a:r>
              <a:rPr lang="en-US" sz="2400" dirty="0">
                <a:solidFill>
                  <a:schemeClr val="accent2"/>
                </a:solidFill>
              </a:rPr>
              <a:t>Blockers:</a:t>
            </a:r>
            <a:r>
              <a:rPr lang="en-US" sz="2400" dirty="0"/>
              <a:t> low accessing (integration), low sharing</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1DC1BC84-4DE0-D558-B0D8-AD5243752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375" y="2870685"/>
            <a:ext cx="4812149" cy="3209094"/>
          </a:xfrm>
          <a:prstGeom prst="rect">
            <a:avLst/>
          </a:prstGeom>
        </p:spPr>
      </p:pic>
      <p:grpSp>
        <p:nvGrpSpPr>
          <p:cNvPr id="13" name="Group 12">
            <a:extLst>
              <a:ext uri="{FF2B5EF4-FFF2-40B4-BE49-F238E27FC236}">
                <a16:creationId xmlns:a16="http://schemas.microsoft.com/office/drawing/2014/main" id="{C8194C13-5D9B-5138-28E7-EAF44029D00C}"/>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181B9922-6925-20DA-1FC7-889031DE1AB0}"/>
                </a:ext>
              </a:extLst>
            </p:cNvPr>
            <p:cNvSpPr/>
            <p:nvPr/>
          </p:nvSpPr>
          <p:spPr>
            <a:xfrm>
              <a:off x="1040525" y="2616034"/>
              <a:ext cx="10142471" cy="203900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Companies compose UX flows </a:t>
              </a:r>
            </a:p>
            <a:p>
              <a:pPr algn="ctr">
                <a:spcAft>
                  <a:spcPts val="600"/>
                </a:spcAft>
              </a:pPr>
              <a:r>
                <a:rPr lang="en-GB" sz="3200" dirty="0">
                  <a:solidFill>
                    <a:schemeClr val="bg1"/>
                  </a:solidFill>
                </a:rPr>
                <a:t>with user’s shares and UI inputs?</a:t>
              </a:r>
            </a:p>
          </p:txBody>
        </p:sp>
        <p:sp>
          <p:nvSpPr>
            <p:cNvPr id="12" name="TextBox 11">
              <a:extLst>
                <a:ext uri="{FF2B5EF4-FFF2-40B4-BE49-F238E27FC236}">
                  <a16:creationId xmlns:a16="http://schemas.microsoft.com/office/drawing/2014/main" id="{235FA6A3-3076-C989-439C-DBEA874930A9}"/>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2143131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Becoming</a:t>
            </a:r>
          </a:p>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Flowing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Filtering</a:t>
            </a:r>
          </a:p>
          <a:p>
            <a:pPr marL="225425" indent="0">
              <a:lnSpc>
                <a:spcPct val="100000"/>
              </a:lnSpc>
              <a:spcAft>
                <a:spcPts val="900"/>
              </a:spcAft>
              <a:buNone/>
            </a:pPr>
            <a:r>
              <a:rPr lang="en-US" sz="2400" dirty="0">
                <a:solidFill>
                  <a:schemeClr val="bg1">
                    <a:lumMod val="50000"/>
                    <a:lumOff val="50000"/>
                  </a:schemeClr>
                </a:solidFill>
              </a:rPr>
              <a:t>Remixing</a:t>
            </a:r>
          </a:p>
          <a:p>
            <a:pPr marL="225425" indent="0">
              <a:lnSpc>
                <a:spcPct val="100000"/>
              </a:lnSpc>
              <a:spcAft>
                <a:spcPts val="900"/>
              </a:spcAft>
              <a:buNone/>
            </a:pPr>
            <a:r>
              <a:rPr lang="en-US" sz="2400" b="1" dirty="0">
                <a:solidFill>
                  <a:schemeClr val="accent3"/>
                </a:solidFill>
              </a:rPr>
              <a:t>Interacting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Interacting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anything not interactive will be considered broken</a:t>
            </a:r>
          </a:p>
          <a:p>
            <a:pPr marL="0" indent="0">
              <a:lnSpc>
                <a:spcPct val="100000"/>
              </a:lnSpc>
              <a:spcAft>
                <a:spcPts val="600"/>
              </a:spcAft>
              <a:buNone/>
            </a:pPr>
            <a:r>
              <a:rPr lang="en-US" sz="2400" dirty="0">
                <a:solidFill>
                  <a:srgbClr val="00B0F0"/>
                </a:solidFill>
              </a:rPr>
              <a:t>Reality: </a:t>
            </a:r>
            <a:r>
              <a:rPr lang="en-US" sz="2400" dirty="0"/>
              <a:t>children touch things in museums as if tables</a:t>
            </a:r>
          </a:p>
          <a:p>
            <a:pPr marL="0" indent="0">
              <a:lnSpc>
                <a:spcPct val="100000"/>
              </a:lnSpc>
              <a:spcAft>
                <a:spcPts val="600"/>
              </a:spcAft>
              <a:buNone/>
            </a:pPr>
            <a:r>
              <a:rPr lang="en-US" sz="2400" dirty="0">
                <a:solidFill>
                  <a:schemeClr val="accent2"/>
                </a:solidFill>
              </a:rPr>
              <a:t>Blockers: </a:t>
            </a:r>
            <a:r>
              <a:rPr lang="en-US" sz="2400" dirty="0"/>
              <a:t>low screening, low cognifying </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85F78CA7-EF57-3ADC-07FF-1D904BE7BB4D}"/>
              </a:ext>
            </a:extLst>
          </p:cNvPr>
          <p:cNvPicPr>
            <a:picLocks noChangeAspect="1"/>
          </p:cNvPicPr>
          <p:nvPr/>
        </p:nvPicPr>
        <p:blipFill rotWithShape="1">
          <a:blip r:embed="rId3">
            <a:extLst>
              <a:ext uri="{28A0092B-C50C-407E-A947-70E740481C1C}">
                <a14:useLocalDpi xmlns:a14="http://schemas.microsoft.com/office/drawing/2010/main" val="0"/>
              </a:ext>
            </a:extLst>
          </a:blip>
          <a:srcRect t="11403" b="5667"/>
          <a:stretch/>
        </p:blipFill>
        <p:spPr>
          <a:xfrm>
            <a:off x="3848374" y="2866238"/>
            <a:ext cx="5968287" cy="3213541"/>
          </a:xfrm>
          <a:prstGeom prst="rect">
            <a:avLst/>
          </a:prstGeom>
        </p:spPr>
      </p:pic>
      <p:grpSp>
        <p:nvGrpSpPr>
          <p:cNvPr id="7" name="Group 6">
            <a:extLst>
              <a:ext uri="{FF2B5EF4-FFF2-40B4-BE49-F238E27FC236}">
                <a16:creationId xmlns:a16="http://schemas.microsoft.com/office/drawing/2014/main" id="{47AF0EF3-A114-4E78-3F6C-B2A0E1057A7C}"/>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733A7C1A-B19F-6E7C-1C73-1936D04F727F}"/>
                </a:ext>
              </a:extLst>
            </p:cNvPr>
            <p:cNvSpPr/>
            <p:nvPr/>
          </p:nvSpPr>
          <p:spPr>
            <a:xfrm>
              <a:off x="1040525" y="2616034"/>
              <a:ext cx="10142471" cy="203900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Companies ship physical products </a:t>
              </a:r>
            </a:p>
            <a:p>
              <a:pPr algn="ctr">
                <a:spcAft>
                  <a:spcPts val="600"/>
                </a:spcAft>
              </a:pPr>
              <a:r>
                <a:rPr lang="en-GB" sz="3200" dirty="0">
                  <a:solidFill>
                    <a:schemeClr val="bg1"/>
                  </a:solidFill>
                </a:rPr>
                <a:t>that come to life with a tap/scan?</a:t>
              </a:r>
            </a:p>
          </p:txBody>
        </p:sp>
        <p:sp>
          <p:nvSpPr>
            <p:cNvPr id="11" name="TextBox 10">
              <a:extLst>
                <a:ext uri="{FF2B5EF4-FFF2-40B4-BE49-F238E27FC236}">
                  <a16:creationId xmlns:a16="http://schemas.microsoft.com/office/drawing/2014/main" id="{79DC5187-62ED-061B-D9B4-943E409DE067}"/>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562009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Becoming</a:t>
            </a:r>
          </a:p>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Flowing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Filtering</a:t>
            </a:r>
          </a:p>
          <a:p>
            <a:pPr marL="225425" indent="0">
              <a:lnSpc>
                <a:spcPct val="100000"/>
              </a:lnSpc>
              <a:spcAft>
                <a:spcPts val="900"/>
              </a:spcAft>
              <a:buNone/>
            </a:pPr>
            <a:r>
              <a:rPr lang="en-US" sz="2400" dirty="0">
                <a:solidFill>
                  <a:schemeClr val="bg1">
                    <a:lumMod val="50000"/>
                    <a:lumOff val="50000"/>
                  </a:schemeClr>
                </a:solidFill>
              </a:rPr>
              <a:t>Remixing</a:t>
            </a:r>
          </a:p>
          <a:p>
            <a:pPr marL="225425" indent="0">
              <a:lnSpc>
                <a:spcPct val="100000"/>
              </a:lnSpc>
              <a:spcAft>
                <a:spcPts val="900"/>
              </a:spcAft>
              <a:buNone/>
            </a:pPr>
            <a:r>
              <a:rPr lang="en-US" sz="2400" dirty="0">
                <a:solidFill>
                  <a:schemeClr val="bg1">
                    <a:lumMod val="50000"/>
                    <a:lumOff val="50000"/>
                  </a:schemeClr>
                </a:solidFill>
              </a:rPr>
              <a:t>Interacting</a:t>
            </a:r>
          </a:p>
          <a:p>
            <a:pPr marL="225425" indent="0">
              <a:lnSpc>
                <a:spcPct val="100000"/>
              </a:lnSpc>
              <a:spcAft>
                <a:spcPts val="900"/>
              </a:spcAft>
              <a:buNone/>
            </a:pPr>
            <a:r>
              <a:rPr lang="en-US" sz="2400" b="1" dirty="0">
                <a:solidFill>
                  <a:schemeClr val="accent3"/>
                </a:solidFill>
              </a:rPr>
              <a:t>Tracking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Tracking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every activity will be recorded, for user’s benefit</a:t>
            </a:r>
          </a:p>
          <a:p>
            <a:pPr marL="0" indent="0">
              <a:lnSpc>
                <a:spcPct val="100000"/>
              </a:lnSpc>
              <a:spcAft>
                <a:spcPts val="600"/>
              </a:spcAft>
              <a:buNone/>
            </a:pPr>
            <a:r>
              <a:rPr lang="en-US" sz="2400" dirty="0">
                <a:solidFill>
                  <a:srgbClr val="00B0F0"/>
                </a:solidFill>
              </a:rPr>
              <a:t>Reality: </a:t>
            </a:r>
            <a:r>
              <a:rPr lang="en-US" sz="2400" dirty="0"/>
              <a:t>fit tracker, map timeline, points programs, </a:t>
            </a:r>
            <a:r>
              <a:rPr lang="en-US" sz="1600" dirty="0"/>
              <a:t>⚠️</a:t>
            </a:r>
            <a:r>
              <a:rPr lang="en-US" sz="2400" dirty="0"/>
              <a:t> silos</a:t>
            </a:r>
          </a:p>
          <a:p>
            <a:pPr marL="0" indent="0">
              <a:lnSpc>
                <a:spcPct val="100000"/>
              </a:lnSpc>
              <a:spcAft>
                <a:spcPts val="600"/>
              </a:spcAft>
              <a:buNone/>
            </a:pPr>
            <a:r>
              <a:rPr lang="en-US" sz="2400" dirty="0">
                <a:solidFill>
                  <a:schemeClr val="accent2"/>
                </a:solidFill>
              </a:rPr>
              <a:t>Blockers: </a:t>
            </a:r>
            <a:r>
              <a:rPr lang="en-US" sz="2400" dirty="0"/>
              <a:t>time/scope limit, be forgotten, GDPR, sharing</a:t>
            </a:r>
          </a:p>
          <a:p>
            <a:pPr marL="0" indent="0">
              <a:lnSpc>
                <a:spcPct val="100000"/>
              </a:lnSpc>
              <a:spcAft>
                <a:spcPts val="600"/>
              </a:spcAft>
              <a:buNone/>
            </a:pPr>
            <a:endParaRPr lang="en-US" sz="2400" dirty="0"/>
          </a:p>
        </p:txBody>
      </p:sp>
      <p:pic>
        <p:nvPicPr>
          <p:cNvPr id="6" name="Picture 5">
            <a:extLst>
              <a:ext uri="{FF2B5EF4-FFF2-40B4-BE49-F238E27FC236}">
                <a16:creationId xmlns:a16="http://schemas.microsoft.com/office/drawing/2014/main" id="{4227BE5C-8E25-3700-5A4E-EE29CFEFF987}"/>
              </a:ext>
            </a:extLst>
          </p:cNvPr>
          <p:cNvPicPr>
            <a:picLocks noChangeAspect="1"/>
          </p:cNvPicPr>
          <p:nvPr/>
        </p:nvPicPr>
        <p:blipFill rotWithShape="1">
          <a:blip r:embed="rId3">
            <a:extLst>
              <a:ext uri="{28A0092B-C50C-407E-A947-70E740481C1C}">
                <a14:useLocalDpi xmlns:a14="http://schemas.microsoft.com/office/drawing/2010/main" val="0"/>
              </a:ext>
            </a:extLst>
          </a:blip>
          <a:srcRect t="16481" b="8025"/>
          <a:stretch/>
        </p:blipFill>
        <p:spPr>
          <a:xfrm>
            <a:off x="3848375" y="2866238"/>
            <a:ext cx="6378192" cy="3213541"/>
          </a:xfrm>
          <a:prstGeom prst="rect">
            <a:avLst/>
          </a:prstGeom>
        </p:spPr>
      </p:pic>
      <p:pic>
        <p:nvPicPr>
          <p:cNvPr id="4" name="Picture 3">
            <a:extLst>
              <a:ext uri="{FF2B5EF4-FFF2-40B4-BE49-F238E27FC236}">
                <a16:creationId xmlns:a16="http://schemas.microsoft.com/office/drawing/2014/main" id="{BDA149C7-184D-B059-803E-DA05044E3450}"/>
              </a:ext>
            </a:extLst>
          </p:cNvPr>
          <p:cNvPicPr>
            <a:picLocks noChangeAspect="1"/>
          </p:cNvPicPr>
          <p:nvPr/>
        </p:nvPicPr>
        <p:blipFill rotWithShape="1">
          <a:blip r:embed="rId4">
            <a:extLst>
              <a:ext uri="{28A0092B-C50C-407E-A947-70E740481C1C}">
                <a14:useLocalDpi xmlns:a14="http://schemas.microsoft.com/office/drawing/2010/main" val="0"/>
              </a:ext>
            </a:extLst>
          </a:blip>
          <a:srcRect t="10430" b="3950"/>
          <a:stretch/>
        </p:blipFill>
        <p:spPr>
          <a:xfrm>
            <a:off x="3848373" y="2862058"/>
            <a:ext cx="6672481" cy="3213541"/>
          </a:xfrm>
          <a:prstGeom prst="rect">
            <a:avLst/>
          </a:prstGeom>
        </p:spPr>
      </p:pic>
      <p:grpSp>
        <p:nvGrpSpPr>
          <p:cNvPr id="7" name="Group 6">
            <a:extLst>
              <a:ext uri="{FF2B5EF4-FFF2-40B4-BE49-F238E27FC236}">
                <a16:creationId xmlns:a16="http://schemas.microsoft.com/office/drawing/2014/main" id="{74FBDFC4-D67C-47D5-01C5-84877F11BAE0}"/>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BECBABC8-0942-B2C5-8005-B8B02F1FF38B}"/>
                </a:ext>
              </a:extLst>
            </p:cNvPr>
            <p:cNvSpPr/>
            <p:nvPr/>
          </p:nvSpPr>
          <p:spPr>
            <a:xfrm>
              <a:off x="1040525" y="2616034"/>
              <a:ext cx="10142471" cy="203900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Show my hand to cross a border </a:t>
              </a:r>
            </a:p>
            <a:p>
              <a:pPr algn="ctr">
                <a:spcAft>
                  <a:spcPts val="600"/>
                </a:spcAft>
              </a:pPr>
              <a:r>
                <a:rPr lang="en-GB" sz="3200" dirty="0">
                  <a:solidFill>
                    <a:schemeClr val="bg1"/>
                  </a:solidFill>
                </a:rPr>
                <a:t>at an international airport?</a:t>
              </a:r>
            </a:p>
          </p:txBody>
        </p:sp>
        <p:sp>
          <p:nvSpPr>
            <p:cNvPr id="11" name="TextBox 10">
              <a:extLst>
                <a:ext uri="{FF2B5EF4-FFF2-40B4-BE49-F238E27FC236}">
                  <a16:creationId xmlns:a16="http://schemas.microsoft.com/office/drawing/2014/main" id="{DD443129-96D3-97C7-47CC-9B862C4977D0}"/>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64098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Becoming</a:t>
            </a:r>
          </a:p>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Flowing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Filtering</a:t>
            </a:r>
          </a:p>
          <a:p>
            <a:pPr marL="225425" indent="0">
              <a:lnSpc>
                <a:spcPct val="100000"/>
              </a:lnSpc>
              <a:spcAft>
                <a:spcPts val="900"/>
              </a:spcAft>
              <a:buNone/>
            </a:pPr>
            <a:r>
              <a:rPr lang="en-US" sz="2400" dirty="0">
                <a:solidFill>
                  <a:schemeClr val="bg1">
                    <a:lumMod val="50000"/>
                    <a:lumOff val="50000"/>
                  </a:schemeClr>
                </a:solidFill>
              </a:rPr>
              <a:t>Remixing</a:t>
            </a:r>
          </a:p>
          <a:p>
            <a:pPr marL="225425" indent="0">
              <a:lnSpc>
                <a:spcPct val="100000"/>
              </a:lnSpc>
              <a:spcAft>
                <a:spcPts val="900"/>
              </a:spcAft>
              <a:buNone/>
            </a:pPr>
            <a:r>
              <a:rPr lang="en-US" sz="2400" dirty="0">
                <a:solidFill>
                  <a:schemeClr val="bg1">
                    <a:lumMod val="50000"/>
                    <a:lumOff val="50000"/>
                  </a:schemeClr>
                </a:solidFill>
              </a:rPr>
              <a:t>Interacting</a:t>
            </a:r>
          </a:p>
          <a:p>
            <a:pPr marL="225425" indent="0">
              <a:lnSpc>
                <a:spcPct val="100000"/>
              </a:lnSpc>
              <a:spcAft>
                <a:spcPts val="900"/>
              </a:spcAft>
              <a:buNone/>
            </a:pPr>
            <a:r>
              <a:rPr lang="en-US" sz="2400" dirty="0">
                <a:solidFill>
                  <a:schemeClr val="bg1">
                    <a:lumMod val="50000"/>
                    <a:lumOff val="50000"/>
                  </a:schemeClr>
                </a:solidFill>
              </a:rPr>
              <a:t>Tracking</a:t>
            </a:r>
          </a:p>
          <a:p>
            <a:pPr marL="225425" indent="0">
              <a:lnSpc>
                <a:spcPct val="100000"/>
              </a:lnSpc>
              <a:spcAft>
                <a:spcPts val="900"/>
              </a:spcAft>
              <a:buNone/>
            </a:pPr>
            <a:r>
              <a:rPr lang="en-US" sz="2400" b="1" dirty="0">
                <a:solidFill>
                  <a:schemeClr val="accent3"/>
                </a:solidFill>
              </a:rPr>
              <a:t>Questioning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Questioning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good questions +valuable than good answers</a:t>
            </a:r>
          </a:p>
          <a:p>
            <a:pPr marL="0" indent="0">
              <a:lnSpc>
                <a:spcPct val="100000"/>
              </a:lnSpc>
              <a:spcAft>
                <a:spcPts val="600"/>
              </a:spcAft>
              <a:buNone/>
            </a:pPr>
            <a:r>
              <a:rPr lang="en-US" sz="2400" dirty="0">
                <a:solidFill>
                  <a:srgbClr val="00B0F0"/>
                </a:solidFill>
              </a:rPr>
              <a:t>Reality: </a:t>
            </a:r>
            <a:r>
              <a:rPr lang="en-US" sz="2400" dirty="0"/>
              <a:t>generative AI, search engines, </a:t>
            </a:r>
            <a:r>
              <a:rPr lang="en-US" sz="1600" dirty="0"/>
              <a:t>⚠️</a:t>
            </a:r>
            <a:r>
              <a:rPr lang="en-US" sz="2400" dirty="0"/>
              <a:t> why? (humans)</a:t>
            </a:r>
          </a:p>
          <a:p>
            <a:pPr marL="0" indent="0">
              <a:lnSpc>
                <a:spcPct val="100000"/>
              </a:lnSpc>
              <a:spcAft>
                <a:spcPts val="600"/>
              </a:spcAft>
              <a:buNone/>
            </a:pPr>
            <a:r>
              <a:rPr lang="en-US" sz="2400" dirty="0">
                <a:solidFill>
                  <a:schemeClr val="accent2"/>
                </a:solidFill>
              </a:rPr>
              <a:t>Blockers: </a:t>
            </a:r>
            <a:r>
              <a:rPr lang="en-US" sz="2400" dirty="0"/>
              <a:t>interactions need+ dialog and context</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2B28245B-DBC2-2BCE-CE1A-5CFE23200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374" y="2866238"/>
            <a:ext cx="5712962" cy="3213541"/>
          </a:xfrm>
          <a:prstGeom prst="rect">
            <a:avLst/>
          </a:prstGeom>
        </p:spPr>
      </p:pic>
      <p:grpSp>
        <p:nvGrpSpPr>
          <p:cNvPr id="7" name="Group 6">
            <a:extLst>
              <a:ext uri="{FF2B5EF4-FFF2-40B4-BE49-F238E27FC236}">
                <a16:creationId xmlns:a16="http://schemas.microsoft.com/office/drawing/2014/main" id="{CA420974-5CBD-03DA-9415-F92BBEE3A4DB}"/>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4FEBF26B-5A0A-D4E8-B05C-ED52BBE1D9BB}"/>
                </a:ext>
              </a:extLst>
            </p:cNvPr>
            <p:cNvSpPr/>
            <p:nvPr/>
          </p:nvSpPr>
          <p:spPr>
            <a:xfrm>
              <a:off x="1040525" y="2616034"/>
              <a:ext cx="10142471" cy="203900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Q&amp;A dialogs with objects/places?</a:t>
              </a:r>
            </a:p>
          </p:txBody>
        </p:sp>
        <p:sp>
          <p:nvSpPr>
            <p:cNvPr id="11" name="TextBox 10">
              <a:extLst>
                <a:ext uri="{FF2B5EF4-FFF2-40B4-BE49-F238E27FC236}">
                  <a16:creationId xmlns:a16="http://schemas.microsoft.com/office/drawing/2014/main" id="{2368D91B-4ABE-343F-63CD-AD72509BCFE5}"/>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1091111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Becoming</a:t>
            </a:r>
          </a:p>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Flowing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Filtering</a:t>
            </a:r>
          </a:p>
          <a:p>
            <a:pPr marL="225425" indent="0">
              <a:lnSpc>
                <a:spcPct val="100000"/>
              </a:lnSpc>
              <a:spcAft>
                <a:spcPts val="900"/>
              </a:spcAft>
              <a:buNone/>
            </a:pPr>
            <a:r>
              <a:rPr lang="en-US" sz="2400" dirty="0">
                <a:solidFill>
                  <a:schemeClr val="bg1">
                    <a:lumMod val="50000"/>
                    <a:lumOff val="50000"/>
                  </a:schemeClr>
                </a:solidFill>
              </a:rPr>
              <a:t>Remixing</a:t>
            </a:r>
          </a:p>
          <a:p>
            <a:pPr marL="225425" indent="0">
              <a:lnSpc>
                <a:spcPct val="100000"/>
              </a:lnSpc>
              <a:spcAft>
                <a:spcPts val="900"/>
              </a:spcAft>
              <a:buNone/>
            </a:pPr>
            <a:r>
              <a:rPr lang="en-US" sz="2400" dirty="0">
                <a:solidFill>
                  <a:schemeClr val="bg1">
                    <a:lumMod val="50000"/>
                    <a:lumOff val="50000"/>
                  </a:schemeClr>
                </a:solidFill>
              </a:rPr>
              <a:t>Interacting</a:t>
            </a:r>
          </a:p>
          <a:p>
            <a:pPr marL="225425" indent="0">
              <a:lnSpc>
                <a:spcPct val="100000"/>
              </a:lnSpc>
              <a:spcAft>
                <a:spcPts val="900"/>
              </a:spcAft>
              <a:buNone/>
            </a:pPr>
            <a:r>
              <a:rPr lang="en-US" sz="2400" dirty="0">
                <a:solidFill>
                  <a:schemeClr val="bg1">
                    <a:lumMod val="50000"/>
                    <a:lumOff val="50000"/>
                  </a:schemeClr>
                </a:solidFill>
              </a:rPr>
              <a:t>Tracking</a:t>
            </a:r>
          </a:p>
          <a:p>
            <a:pPr marL="225425" indent="0">
              <a:lnSpc>
                <a:spcPct val="100000"/>
              </a:lnSpc>
              <a:spcAft>
                <a:spcPts val="900"/>
              </a:spcAft>
              <a:buNone/>
            </a:pPr>
            <a:r>
              <a:rPr lang="en-US" sz="2400" dirty="0">
                <a:solidFill>
                  <a:schemeClr val="bg1">
                    <a:lumMod val="50000"/>
                    <a:lumOff val="50000"/>
                  </a:schemeClr>
                </a:solidFill>
              </a:rPr>
              <a:t>Questioning</a:t>
            </a:r>
          </a:p>
          <a:p>
            <a:pPr marL="225425" indent="0">
              <a:lnSpc>
                <a:spcPct val="100000"/>
              </a:lnSpc>
              <a:spcAft>
                <a:spcPts val="900"/>
              </a:spcAft>
              <a:buNone/>
            </a:pPr>
            <a:r>
              <a:rPr lang="en-US" sz="2400" b="1" dirty="0">
                <a:solidFill>
                  <a:schemeClr val="accent3"/>
                </a:solidFill>
              </a:rPr>
              <a:t>Beginning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Beginning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we’ll connect all humans and machines globally</a:t>
            </a:r>
          </a:p>
          <a:p>
            <a:pPr marL="0" indent="0">
              <a:lnSpc>
                <a:spcPct val="100000"/>
              </a:lnSpc>
              <a:spcAft>
                <a:spcPts val="600"/>
              </a:spcAft>
              <a:buNone/>
            </a:pPr>
            <a:r>
              <a:rPr lang="en-US" sz="2400" dirty="0">
                <a:solidFill>
                  <a:srgbClr val="00B0F0"/>
                </a:solidFill>
              </a:rPr>
              <a:t>Reality: </a:t>
            </a:r>
            <a:r>
              <a:rPr lang="en-US" sz="2400" dirty="0"/>
              <a:t>internet, </a:t>
            </a:r>
            <a:r>
              <a:rPr lang="en-US" sz="1600" dirty="0"/>
              <a:t>⚠️</a:t>
            </a:r>
            <a:r>
              <a:rPr lang="en-US" sz="2400" dirty="0"/>
              <a:t> ambient computing, metaverse</a:t>
            </a:r>
          </a:p>
          <a:p>
            <a:pPr marL="0" indent="0">
              <a:lnSpc>
                <a:spcPct val="100000"/>
              </a:lnSpc>
              <a:spcAft>
                <a:spcPts val="600"/>
              </a:spcAft>
              <a:buNone/>
            </a:pPr>
            <a:r>
              <a:rPr lang="en-US" sz="2400" dirty="0">
                <a:solidFill>
                  <a:schemeClr val="accent2"/>
                </a:solidFill>
              </a:rPr>
              <a:t>Blockers: </a:t>
            </a:r>
            <a:r>
              <a:rPr lang="en-US" sz="2400" dirty="0"/>
              <a:t>dependent on the previous forces</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03E9B644-7774-4D6E-E6B4-2F46804C5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375" y="2867233"/>
            <a:ext cx="5516342" cy="3212545"/>
          </a:xfrm>
          <a:prstGeom prst="rect">
            <a:avLst/>
          </a:prstGeom>
        </p:spPr>
      </p:pic>
    </p:spTree>
    <p:extLst>
      <p:ext uri="{BB962C8B-B14F-4D97-AF65-F5344CB8AC3E}">
        <p14:creationId xmlns:p14="http://schemas.microsoft.com/office/powerpoint/2010/main" val="5333653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66C1F82-8B3A-6C67-417C-5E5F8BEDA259}"/>
              </a:ext>
            </a:extLst>
          </p:cNvPr>
          <p:cNvSpPr txBox="1">
            <a:spLocks/>
          </p:cNvSpPr>
          <p:nvPr/>
        </p:nvSpPr>
        <p:spPr>
          <a:xfrm>
            <a:off x="1126782" y="2877349"/>
            <a:ext cx="4829173" cy="757130"/>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About me</a:t>
            </a:r>
          </a:p>
        </p:txBody>
      </p:sp>
    </p:spTree>
    <p:extLst>
      <p:ext uri="{BB962C8B-B14F-4D97-AF65-F5344CB8AC3E}">
        <p14:creationId xmlns:p14="http://schemas.microsoft.com/office/powerpoint/2010/main" val="15151245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me</a:t>
            </a:r>
          </a:p>
        </p:txBody>
      </p:sp>
      <p:sp>
        <p:nvSpPr>
          <p:cNvPr id="12" name="Text Placeholder 29">
            <a:extLst>
              <a:ext uri="{FF2B5EF4-FFF2-40B4-BE49-F238E27FC236}">
                <a16:creationId xmlns:a16="http://schemas.microsoft.com/office/drawing/2014/main" id="{7DE25FD4-A4F8-49C4-D652-B7342B359BFD}"/>
              </a:ext>
            </a:extLst>
          </p:cNvPr>
          <p:cNvSpPr>
            <a:spLocks noGrp="1"/>
          </p:cNvSpPr>
          <p:nvPr>
            <p:ph type="body" sz="quarter" idx="10"/>
          </p:nvPr>
        </p:nvSpPr>
        <p:spPr>
          <a:xfrm>
            <a:off x="3024462" y="1365724"/>
            <a:ext cx="5384882" cy="424732"/>
          </a:xfrm>
        </p:spPr>
        <p:txBody>
          <a:bodyPr/>
          <a:lstStyle/>
          <a:p>
            <a:r>
              <a:rPr lang="en-US" dirty="0">
                <a:solidFill>
                  <a:schemeClr val="accent3"/>
                </a:solidFill>
              </a:rPr>
              <a:t>Jorge Fonseca (he/him)</a:t>
            </a:r>
          </a:p>
        </p:txBody>
      </p:sp>
      <p:sp>
        <p:nvSpPr>
          <p:cNvPr id="13" name="Text Placeholder 31">
            <a:extLst>
              <a:ext uri="{FF2B5EF4-FFF2-40B4-BE49-F238E27FC236}">
                <a16:creationId xmlns:a16="http://schemas.microsoft.com/office/drawing/2014/main" id="{9FEB523E-43D3-445B-AF2B-AD782B34F2FF}"/>
              </a:ext>
            </a:extLst>
          </p:cNvPr>
          <p:cNvSpPr txBox="1">
            <a:spLocks/>
          </p:cNvSpPr>
          <p:nvPr/>
        </p:nvSpPr>
        <p:spPr>
          <a:xfrm>
            <a:off x="2929459" y="1888618"/>
            <a:ext cx="5129151" cy="574003"/>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Senior Solutions Architect</a:t>
            </a:r>
            <a:br>
              <a:rPr lang="en-US" dirty="0"/>
            </a:br>
            <a:r>
              <a:rPr lang="en-US" dirty="0"/>
              <a:t>Amazon Web Services</a:t>
            </a:r>
          </a:p>
        </p:txBody>
      </p:sp>
      <p:sp>
        <p:nvSpPr>
          <p:cNvPr id="14" name="Text Placeholder 2">
            <a:extLst>
              <a:ext uri="{FF2B5EF4-FFF2-40B4-BE49-F238E27FC236}">
                <a16:creationId xmlns:a16="http://schemas.microsoft.com/office/drawing/2014/main" id="{1553E3AE-839E-2E67-986F-D556A150AD8C}"/>
              </a:ext>
            </a:extLst>
          </p:cNvPr>
          <p:cNvSpPr txBox="1">
            <a:spLocks/>
          </p:cNvSpPr>
          <p:nvPr/>
        </p:nvSpPr>
        <p:spPr>
          <a:xfrm>
            <a:off x="3024462" y="2913189"/>
            <a:ext cx="5384882" cy="31393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linkedin.com/in/jorgefonseca</a:t>
            </a:r>
          </a:p>
        </p:txBody>
      </p:sp>
      <p:pic>
        <p:nvPicPr>
          <p:cNvPr id="15" name="Picture 8" descr="Square Linkedin Logo White | Pnggrid">
            <a:extLst>
              <a:ext uri="{FF2B5EF4-FFF2-40B4-BE49-F238E27FC236}">
                <a16:creationId xmlns:a16="http://schemas.microsoft.com/office/drawing/2014/main" id="{C6DC2E90-605F-10F4-3C40-039B1D26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390" y="2943546"/>
            <a:ext cx="295450" cy="295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04C5200-46C4-29BD-AB36-6DEEA1AE2CB3}"/>
              </a:ext>
            </a:extLst>
          </p:cNvPr>
          <p:cNvPicPr>
            <a:picLocks noChangeAspect="1"/>
          </p:cNvPicPr>
          <p:nvPr/>
        </p:nvPicPr>
        <p:blipFill>
          <a:blip r:embed="rId4"/>
          <a:stretch>
            <a:fillRect/>
          </a:stretch>
        </p:blipFill>
        <p:spPr>
          <a:xfrm>
            <a:off x="936001" y="1418400"/>
            <a:ext cx="1777068" cy="3082348"/>
          </a:xfrm>
          <a:prstGeom prst="rect">
            <a:avLst/>
          </a:prstGeom>
          <a:noFill/>
          <a:ln w="12700">
            <a:solidFill>
              <a:schemeClr val="tx1"/>
            </a:solidFill>
          </a:ln>
        </p:spPr>
      </p:pic>
    </p:spTree>
    <p:extLst>
      <p:ext uri="{BB962C8B-B14F-4D97-AF65-F5344CB8AC3E}">
        <p14:creationId xmlns:p14="http://schemas.microsoft.com/office/powerpoint/2010/main" val="40216730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the past</a:t>
            </a:r>
          </a:p>
        </p:txBody>
      </p:sp>
      <p:pic>
        <p:nvPicPr>
          <p:cNvPr id="2050" name="Picture 2" descr="No photo description available.">
            <a:extLst>
              <a:ext uri="{FF2B5EF4-FFF2-40B4-BE49-F238E27FC236}">
                <a16:creationId xmlns:a16="http://schemas.microsoft.com/office/drawing/2014/main" id="{74374481-CE9F-62BD-0CBA-F9AEB710F4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90" t="7653" r="14768" b="14805"/>
          <a:stretch/>
        </p:blipFill>
        <p:spPr bwMode="auto">
          <a:xfrm>
            <a:off x="8748769" y="1419129"/>
            <a:ext cx="2663414" cy="266341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No photo description available.">
            <a:extLst>
              <a:ext uri="{FF2B5EF4-FFF2-40B4-BE49-F238E27FC236}">
                <a16:creationId xmlns:a16="http://schemas.microsoft.com/office/drawing/2014/main" id="{A59424E1-B2B7-80CF-CC2F-0A273AF9E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8845" y="1419130"/>
            <a:ext cx="2663414" cy="266341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39AC138-862F-6D6E-85E5-A9E443A0E6F5}"/>
              </a:ext>
            </a:extLst>
          </p:cNvPr>
          <p:cNvPicPr>
            <a:picLocks noChangeAspect="1"/>
          </p:cNvPicPr>
          <p:nvPr/>
        </p:nvPicPr>
        <p:blipFill rotWithShape="1">
          <a:blip r:embed="rId5"/>
          <a:srcRect l="1323" t="1464" r="1461" b="1419"/>
          <a:stretch/>
        </p:blipFill>
        <p:spPr>
          <a:xfrm>
            <a:off x="932045" y="1419129"/>
            <a:ext cx="2960290" cy="2663413"/>
          </a:xfrm>
          <a:prstGeom prst="rect">
            <a:avLst/>
          </a:prstGeom>
        </p:spPr>
      </p:pic>
      <p:sp>
        <p:nvSpPr>
          <p:cNvPr id="5" name="Content Placeholder 2">
            <a:extLst>
              <a:ext uri="{FF2B5EF4-FFF2-40B4-BE49-F238E27FC236}">
                <a16:creationId xmlns:a16="http://schemas.microsoft.com/office/drawing/2014/main" id="{DF67B0E9-64E0-3BE6-8238-031C61E3536A}"/>
              </a:ext>
            </a:extLst>
          </p:cNvPr>
          <p:cNvSpPr txBox="1">
            <a:spLocks/>
          </p:cNvSpPr>
          <p:nvPr/>
        </p:nvSpPr>
        <p:spPr>
          <a:xfrm>
            <a:off x="481133" y="4234345"/>
            <a:ext cx="3869206" cy="216982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chemeClr val="accent3"/>
                </a:solidFill>
              </a:rPr>
              <a:t>2018 @ London, UK</a:t>
            </a:r>
            <a:br>
              <a:rPr lang="en-US" sz="2000" dirty="0">
                <a:solidFill>
                  <a:schemeClr val="accent3"/>
                </a:solidFill>
              </a:rPr>
            </a:br>
            <a:r>
              <a:rPr lang="en-US" sz="2000" dirty="0">
                <a:solidFill>
                  <a:schemeClr val="accent3"/>
                </a:solidFill>
              </a:rPr>
              <a:t>Enterprise Cloud Comp. conf.</a:t>
            </a:r>
          </a:p>
          <a:p>
            <a:pPr marL="0" indent="0" algn="ctr">
              <a:lnSpc>
                <a:spcPct val="100000"/>
              </a:lnSpc>
              <a:spcAft>
                <a:spcPts val="600"/>
              </a:spcAft>
              <a:buNone/>
            </a:pPr>
            <a:r>
              <a:rPr lang="en-US" sz="2000" dirty="0"/>
              <a:t>The future of </a:t>
            </a:r>
            <a:br>
              <a:rPr lang="en-US" sz="2000" dirty="0"/>
            </a:br>
            <a:r>
              <a:rPr lang="en-US" sz="2000" dirty="0"/>
              <a:t>customer experience in commercial aviation</a:t>
            </a:r>
          </a:p>
          <a:p>
            <a:pPr marL="0" indent="0" algn="ctr">
              <a:lnSpc>
                <a:spcPct val="100000"/>
              </a:lnSpc>
              <a:spcAft>
                <a:spcPts val="600"/>
              </a:spcAft>
              <a:buNone/>
            </a:pPr>
            <a:endParaRPr lang="en-US" sz="2000" dirty="0"/>
          </a:p>
        </p:txBody>
      </p:sp>
      <p:sp>
        <p:nvSpPr>
          <p:cNvPr id="7" name="Content Placeholder 2">
            <a:extLst>
              <a:ext uri="{FF2B5EF4-FFF2-40B4-BE49-F238E27FC236}">
                <a16:creationId xmlns:a16="http://schemas.microsoft.com/office/drawing/2014/main" id="{4CB5997B-9690-158B-7574-112082010407}"/>
              </a:ext>
            </a:extLst>
          </p:cNvPr>
          <p:cNvSpPr txBox="1">
            <a:spLocks/>
          </p:cNvSpPr>
          <p:nvPr/>
        </p:nvSpPr>
        <p:spPr>
          <a:xfrm>
            <a:off x="4192489" y="4234345"/>
            <a:ext cx="4256127"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chemeClr val="accent4"/>
                </a:solidFill>
              </a:rPr>
              <a:t>2022 @ Manama, Bahrain</a:t>
            </a:r>
            <a:br>
              <a:rPr lang="en-US" sz="2000" dirty="0">
                <a:solidFill>
                  <a:schemeClr val="accent4"/>
                </a:solidFill>
              </a:rPr>
            </a:br>
            <a:r>
              <a:rPr lang="en-US" sz="2000" dirty="0">
                <a:solidFill>
                  <a:schemeClr val="accent4"/>
                </a:solidFill>
              </a:rPr>
              <a:t>World Passenger Symposium</a:t>
            </a:r>
          </a:p>
          <a:p>
            <a:pPr marL="0" indent="0" algn="ctr">
              <a:lnSpc>
                <a:spcPct val="100000"/>
              </a:lnSpc>
              <a:spcAft>
                <a:spcPts val="600"/>
              </a:spcAft>
              <a:buNone/>
            </a:pPr>
            <a:r>
              <a:rPr lang="en-US" sz="2000" dirty="0"/>
              <a:t>IATA Digital Think Tank</a:t>
            </a:r>
            <a:br>
              <a:rPr lang="en-US" sz="2000" dirty="0"/>
            </a:br>
            <a:r>
              <a:rPr lang="en-US" sz="2000" dirty="0"/>
              <a:t>Trust me, know my needs</a:t>
            </a:r>
            <a:br>
              <a:rPr lang="en-US" sz="2000" dirty="0"/>
            </a:br>
            <a:r>
              <a:rPr lang="en-US" sz="2000" dirty="0"/>
              <a:t>W3C DIDs, VCs, DIDcomm</a:t>
            </a:r>
          </a:p>
        </p:txBody>
      </p:sp>
      <p:sp>
        <p:nvSpPr>
          <p:cNvPr id="8" name="Content Placeholder 2">
            <a:extLst>
              <a:ext uri="{FF2B5EF4-FFF2-40B4-BE49-F238E27FC236}">
                <a16:creationId xmlns:a16="http://schemas.microsoft.com/office/drawing/2014/main" id="{15417324-5B39-A792-E45D-A7610F660C19}"/>
              </a:ext>
            </a:extLst>
          </p:cNvPr>
          <p:cNvSpPr txBox="1">
            <a:spLocks/>
          </p:cNvSpPr>
          <p:nvPr/>
        </p:nvSpPr>
        <p:spPr>
          <a:xfrm>
            <a:off x="8145873" y="4234345"/>
            <a:ext cx="3869206"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rgbClr val="00B0F0"/>
                </a:solidFill>
              </a:rPr>
              <a:t>2022 @ Las Vegas, USA</a:t>
            </a:r>
            <a:br>
              <a:rPr lang="en-US" sz="2000" dirty="0">
                <a:solidFill>
                  <a:srgbClr val="00B0F0"/>
                </a:solidFill>
              </a:rPr>
            </a:br>
            <a:r>
              <a:rPr lang="en-US" sz="2000" dirty="0">
                <a:solidFill>
                  <a:srgbClr val="00B0F0"/>
                </a:solidFill>
              </a:rPr>
              <a:t>AWS re:Invent</a:t>
            </a:r>
          </a:p>
          <a:p>
            <a:pPr marL="0" indent="0" algn="ctr">
              <a:lnSpc>
                <a:spcPct val="100000"/>
              </a:lnSpc>
              <a:spcAft>
                <a:spcPts val="600"/>
              </a:spcAft>
              <a:buNone/>
            </a:pPr>
            <a:r>
              <a:rPr lang="en-US" sz="2000" dirty="0"/>
              <a:t>Deliver a connected </a:t>
            </a:r>
            <a:br>
              <a:rPr lang="en-US" sz="2000" dirty="0"/>
            </a:br>
            <a:r>
              <a:rPr lang="en-US" sz="2000" dirty="0"/>
              <a:t>travel experience with distributed data mesh</a:t>
            </a:r>
          </a:p>
        </p:txBody>
      </p:sp>
    </p:spTree>
    <p:extLst>
      <p:ext uri="{BB962C8B-B14F-4D97-AF65-F5344CB8AC3E}">
        <p14:creationId xmlns:p14="http://schemas.microsoft.com/office/powerpoint/2010/main" val="42410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500"/>
                                        <p:tgtEl>
                                          <p:spTgt spid="20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the future</a:t>
            </a:r>
          </a:p>
        </p:txBody>
      </p:sp>
      <p:sp>
        <p:nvSpPr>
          <p:cNvPr id="5" name="Content Placeholder 2">
            <a:extLst>
              <a:ext uri="{FF2B5EF4-FFF2-40B4-BE49-F238E27FC236}">
                <a16:creationId xmlns:a16="http://schemas.microsoft.com/office/drawing/2014/main" id="{DF67B0E9-64E0-3BE6-8238-031C61E3536A}"/>
              </a:ext>
            </a:extLst>
          </p:cNvPr>
          <p:cNvSpPr txBox="1">
            <a:spLocks/>
          </p:cNvSpPr>
          <p:nvPr/>
        </p:nvSpPr>
        <p:spPr>
          <a:xfrm>
            <a:off x="255510" y="3711830"/>
            <a:ext cx="3869206"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Share with trust</a:t>
            </a:r>
          </a:p>
          <a:p>
            <a:pPr marL="0" indent="0" algn="ctr">
              <a:lnSpc>
                <a:spcPct val="100000"/>
              </a:lnSpc>
              <a:spcAft>
                <a:spcPts val="600"/>
              </a:spcAft>
              <a:buNone/>
            </a:pPr>
            <a:r>
              <a:rPr lang="en-US" sz="2400" dirty="0"/>
              <a:t>Domain trust framework</a:t>
            </a:r>
            <a:br>
              <a:rPr lang="en-US" sz="2400" dirty="0"/>
            </a:br>
            <a:r>
              <a:rPr lang="en-US" sz="2400" dirty="0"/>
              <a:t>Decentralized backbone</a:t>
            </a:r>
            <a:br>
              <a:rPr lang="en-US" sz="2400" dirty="0"/>
            </a:br>
            <a:endParaRPr lang="en-US" sz="2400" dirty="0"/>
          </a:p>
        </p:txBody>
      </p:sp>
      <p:sp>
        <p:nvSpPr>
          <p:cNvPr id="7" name="Content Placeholder 2">
            <a:extLst>
              <a:ext uri="{FF2B5EF4-FFF2-40B4-BE49-F238E27FC236}">
                <a16:creationId xmlns:a16="http://schemas.microsoft.com/office/drawing/2014/main" id="{4CB5997B-9690-158B-7574-112082010407}"/>
              </a:ext>
            </a:extLst>
          </p:cNvPr>
          <p:cNvSpPr txBox="1">
            <a:spLocks/>
          </p:cNvSpPr>
          <p:nvPr/>
        </p:nvSpPr>
        <p:spPr>
          <a:xfrm>
            <a:off x="4014361" y="3711830"/>
            <a:ext cx="4256127"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solidFill>
              </a:rPr>
              <a:t>Remix user screens</a:t>
            </a:r>
          </a:p>
          <a:p>
            <a:pPr marL="0" indent="0" algn="ctr">
              <a:lnSpc>
                <a:spcPct val="100000"/>
              </a:lnSpc>
              <a:spcAft>
                <a:spcPts val="600"/>
              </a:spcAft>
              <a:buNone/>
            </a:pPr>
            <a:r>
              <a:rPr lang="en-US" sz="2400" dirty="0"/>
              <a:t>UI primitive parts</a:t>
            </a:r>
            <a:br>
              <a:rPr lang="en-US" sz="2400" dirty="0"/>
            </a:br>
            <a:r>
              <a:rPr lang="en-US" sz="2400" dirty="0"/>
              <a:t>Session dialogs</a:t>
            </a:r>
          </a:p>
        </p:txBody>
      </p:sp>
      <p:sp>
        <p:nvSpPr>
          <p:cNvPr id="8" name="Content Placeholder 2">
            <a:extLst>
              <a:ext uri="{FF2B5EF4-FFF2-40B4-BE49-F238E27FC236}">
                <a16:creationId xmlns:a16="http://schemas.microsoft.com/office/drawing/2014/main" id="{15417324-5B39-A792-E45D-A7610F660C19}"/>
              </a:ext>
            </a:extLst>
          </p:cNvPr>
          <p:cNvSpPr txBox="1">
            <a:spLocks/>
          </p:cNvSpPr>
          <p:nvPr/>
        </p:nvSpPr>
        <p:spPr>
          <a:xfrm>
            <a:off x="8145873" y="3711830"/>
            <a:ext cx="3869206"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 everything</a:t>
            </a:r>
          </a:p>
          <a:p>
            <a:pPr marL="0" indent="0" algn="ctr">
              <a:lnSpc>
                <a:spcPct val="100000"/>
              </a:lnSpc>
              <a:spcAft>
                <a:spcPts val="600"/>
              </a:spcAft>
              <a:buNone/>
            </a:pPr>
            <a:r>
              <a:rPr lang="en-US" sz="2400" dirty="0"/>
              <a:t>One tap interactions</a:t>
            </a:r>
            <a:br>
              <a:rPr lang="en-US" sz="2400" dirty="0"/>
            </a:br>
            <a:r>
              <a:rPr lang="en-US" sz="2400" dirty="0"/>
              <a:t>One tap to connect</a:t>
            </a:r>
          </a:p>
        </p:txBody>
      </p:sp>
      <p:pic>
        <p:nvPicPr>
          <p:cNvPr id="53" name="Picture 59">
            <a:extLst>
              <a:ext uri="{FF2B5EF4-FFF2-40B4-BE49-F238E27FC236}">
                <a16:creationId xmlns:a16="http://schemas.microsoft.com/office/drawing/2014/main" id="{7DD7DB0E-D5A4-D361-20CC-5685F0CB7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5032" y="1922450"/>
            <a:ext cx="1034784" cy="137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54">
            <a:extLst>
              <a:ext uri="{FF2B5EF4-FFF2-40B4-BE49-F238E27FC236}">
                <a16:creationId xmlns:a16="http://schemas.microsoft.com/office/drawing/2014/main" id="{4B9D948E-6FDD-1BFA-8DBA-6A710345F8B3}"/>
              </a:ext>
            </a:extLst>
          </p:cNvPr>
          <p:cNvGrpSpPr>
            <a:grpSpLocks noChangeAspect="1"/>
          </p:cNvGrpSpPr>
          <p:nvPr/>
        </p:nvGrpSpPr>
        <p:grpSpPr>
          <a:xfrm>
            <a:off x="9406105" y="1922450"/>
            <a:ext cx="1348742" cy="1337444"/>
            <a:chOff x="-782952" y="5279717"/>
            <a:chExt cx="558720" cy="554040"/>
          </a:xfrm>
        </p:grpSpPr>
        <p:sp>
          <p:nvSpPr>
            <p:cNvPr id="56" name="Freeform: Shape 74">
              <a:extLst>
                <a:ext uri="{FF2B5EF4-FFF2-40B4-BE49-F238E27FC236}">
                  <a16:creationId xmlns:a16="http://schemas.microsoft.com/office/drawing/2014/main" id="{DF0903D7-263C-C10B-6C3C-918381B04D96}"/>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75">
              <a:extLst>
                <a:ext uri="{FF2B5EF4-FFF2-40B4-BE49-F238E27FC236}">
                  <a16:creationId xmlns:a16="http://schemas.microsoft.com/office/drawing/2014/main" id="{04DD2986-B159-AA42-CD1D-7A10C08EC29E}"/>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76">
              <a:extLst>
                <a:ext uri="{FF2B5EF4-FFF2-40B4-BE49-F238E27FC236}">
                  <a16:creationId xmlns:a16="http://schemas.microsoft.com/office/drawing/2014/main" id="{3705475E-BE0D-B141-0521-5BF1B7D34820}"/>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77">
              <a:extLst>
                <a:ext uri="{FF2B5EF4-FFF2-40B4-BE49-F238E27FC236}">
                  <a16:creationId xmlns:a16="http://schemas.microsoft.com/office/drawing/2014/main" id="{275913A1-9AF6-F5F0-B358-C33CE5828FF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78">
              <a:extLst>
                <a:ext uri="{FF2B5EF4-FFF2-40B4-BE49-F238E27FC236}">
                  <a16:creationId xmlns:a16="http://schemas.microsoft.com/office/drawing/2014/main" id="{E7746511-2DB3-8C38-925B-A7A9B0EA122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1" name="Freeform: Shape 79">
              <a:extLst>
                <a:ext uri="{FF2B5EF4-FFF2-40B4-BE49-F238E27FC236}">
                  <a16:creationId xmlns:a16="http://schemas.microsoft.com/office/drawing/2014/main" id="{04795B0B-50E7-4725-8E65-D2077244F43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2" name="Freeform: Shape 80">
              <a:extLst>
                <a:ext uri="{FF2B5EF4-FFF2-40B4-BE49-F238E27FC236}">
                  <a16:creationId xmlns:a16="http://schemas.microsoft.com/office/drawing/2014/main" id="{0C03E29B-7A07-C9A6-B6F2-AF80D17AB5B5}"/>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3" name="Freeform: Shape 81">
              <a:extLst>
                <a:ext uri="{FF2B5EF4-FFF2-40B4-BE49-F238E27FC236}">
                  <a16:creationId xmlns:a16="http://schemas.microsoft.com/office/drawing/2014/main" id="{3297D309-DD7B-F480-2A25-FE129365C1EF}"/>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8" name="Freeform: Shape 82">
              <a:extLst>
                <a:ext uri="{FF2B5EF4-FFF2-40B4-BE49-F238E27FC236}">
                  <a16:creationId xmlns:a16="http://schemas.microsoft.com/office/drawing/2014/main" id="{E7E88296-3269-113D-70F1-07975575F49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9" name="Freeform: Shape 83">
              <a:extLst>
                <a:ext uri="{FF2B5EF4-FFF2-40B4-BE49-F238E27FC236}">
                  <a16:creationId xmlns:a16="http://schemas.microsoft.com/office/drawing/2014/main" id="{61D91376-66F3-0924-F738-DCCE6A5E928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1" name="Freeform: Shape 84">
              <a:extLst>
                <a:ext uri="{FF2B5EF4-FFF2-40B4-BE49-F238E27FC236}">
                  <a16:creationId xmlns:a16="http://schemas.microsoft.com/office/drawing/2014/main" id="{49285E2B-CE79-530C-F528-7E82B46F847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3" name="Freeform: Shape 85">
              <a:extLst>
                <a:ext uri="{FF2B5EF4-FFF2-40B4-BE49-F238E27FC236}">
                  <a16:creationId xmlns:a16="http://schemas.microsoft.com/office/drawing/2014/main" id="{AAC229D8-4A25-B18D-0EA8-308F4DA23DA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054" name="Freeform: Shape 86">
              <a:extLst>
                <a:ext uri="{FF2B5EF4-FFF2-40B4-BE49-F238E27FC236}">
                  <a16:creationId xmlns:a16="http://schemas.microsoft.com/office/drawing/2014/main" id="{1AF340F4-6EB9-E99E-2C5D-E03687107F4A}"/>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5" name="Freeform: Shape 87">
              <a:extLst>
                <a:ext uri="{FF2B5EF4-FFF2-40B4-BE49-F238E27FC236}">
                  <a16:creationId xmlns:a16="http://schemas.microsoft.com/office/drawing/2014/main" id="{7B8114DF-F64C-7E2D-016A-0B2F4C19BA45}"/>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6" name="Freeform: Shape 88">
              <a:extLst>
                <a:ext uri="{FF2B5EF4-FFF2-40B4-BE49-F238E27FC236}">
                  <a16:creationId xmlns:a16="http://schemas.microsoft.com/office/drawing/2014/main" id="{BCAEC340-0084-0BF6-EA2A-300D9B01CE86}"/>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7" name="Freeform: Shape 89">
              <a:extLst>
                <a:ext uri="{FF2B5EF4-FFF2-40B4-BE49-F238E27FC236}">
                  <a16:creationId xmlns:a16="http://schemas.microsoft.com/office/drawing/2014/main" id="{26035B09-34FE-5A4B-88BD-58D27EE112A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8" name="Freeform: Shape 90">
              <a:extLst>
                <a:ext uri="{FF2B5EF4-FFF2-40B4-BE49-F238E27FC236}">
                  <a16:creationId xmlns:a16="http://schemas.microsoft.com/office/drawing/2014/main" id="{7110F1A0-7A67-EE0F-D5A8-B3244AD736D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9" name="Freeform: Shape 91">
              <a:extLst>
                <a:ext uri="{FF2B5EF4-FFF2-40B4-BE49-F238E27FC236}">
                  <a16:creationId xmlns:a16="http://schemas.microsoft.com/office/drawing/2014/main" id="{F87DEC10-A3D8-5484-5018-F9CE9E824ACF}"/>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0" name="Freeform: Shape 92">
              <a:extLst>
                <a:ext uri="{FF2B5EF4-FFF2-40B4-BE49-F238E27FC236}">
                  <a16:creationId xmlns:a16="http://schemas.microsoft.com/office/drawing/2014/main" id="{7FD6AF2E-1FFE-5791-F49F-51099A9D0D3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1" name="Freeform: Shape 93">
              <a:extLst>
                <a:ext uri="{FF2B5EF4-FFF2-40B4-BE49-F238E27FC236}">
                  <a16:creationId xmlns:a16="http://schemas.microsoft.com/office/drawing/2014/main" id="{F23E7E66-002E-6E99-6929-E12FEACBB83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2062" name="Group 2061">
            <a:extLst>
              <a:ext uri="{FF2B5EF4-FFF2-40B4-BE49-F238E27FC236}">
                <a16:creationId xmlns:a16="http://schemas.microsoft.com/office/drawing/2014/main" id="{4C660B53-8B10-CFB4-CE2F-ED86AB6B813D}"/>
              </a:ext>
            </a:extLst>
          </p:cNvPr>
          <p:cNvGrpSpPr>
            <a:grpSpLocks noChangeAspect="1"/>
          </p:cNvGrpSpPr>
          <p:nvPr/>
        </p:nvGrpSpPr>
        <p:grpSpPr>
          <a:xfrm>
            <a:off x="1360258" y="1997540"/>
            <a:ext cx="1992217" cy="1282538"/>
            <a:chOff x="4348497" y="3025153"/>
            <a:chExt cx="661036" cy="425559"/>
          </a:xfrm>
        </p:grpSpPr>
        <p:sp>
          <p:nvSpPr>
            <p:cNvPr id="2063" name="Freeform: Shape 34">
              <a:extLst>
                <a:ext uri="{FF2B5EF4-FFF2-40B4-BE49-F238E27FC236}">
                  <a16:creationId xmlns:a16="http://schemas.microsoft.com/office/drawing/2014/main" id="{BA3BE179-91DA-76C0-37F3-B2F13C7CD55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4" name="Freeform: Shape 35">
              <a:extLst>
                <a:ext uri="{FF2B5EF4-FFF2-40B4-BE49-F238E27FC236}">
                  <a16:creationId xmlns:a16="http://schemas.microsoft.com/office/drawing/2014/main" id="{A6FC328C-847A-2708-C734-A2876D5AB83E}"/>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5" name="Freeform: Shape 36">
              <a:extLst>
                <a:ext uri="{FF2B5EF4-FFF2-40B4-BE49-F238E27FC236}">
                  <a16:creationId xmlns:a16="http://schemas.microsoft.com/office/drawing/2014/main" id="{759AD760-6726-B0E5-D85B-9DC4A1B8CC4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6" name="Freeform: Shape 37">
              <a:extLst>
                <a:ext uri="{FF2B5EF4-FFF2-40B4-BE49-F238E27FC236}">
                  <a16:creationId xmlns:a16="http://schemas.microsoft.com/office/drawing/2014/main" id="{46A26B21-27E2-34C9-7AF8-5D72862E6D8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7" name="Freeform: Shape 38">
              <a:extLst>
                <a:ext uri="{FF2B5EF4-FFF2-40B4-BE49-F238E27FC236}">
                  <a16:creationId xmlns:a16="http://schemas.microsoft.com/office/drawing/2014/main" id="{1E7CB8E4-9443-7ABB-12E9-BEBC4F303123}"/>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8" name="Freeform: Shape 39">
              <a:extLst>
                <a:ext uri="{FF2B5EF4-FFF2-40B4-BE49-F238E27FC236}">
                  <a16:creationId xmlns:a16="http://schemas.microsoft.com/office/drawing/2014/main" id="{1EC9687C-63D2-E6AD-FABC-25738CBC1C0D}"/>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9" name="Freeform: Shape 40">
              <a:extLst>
                <a:ext uri="{FF2B5EF4-FFF2-40B4-BE49-F238E27FC236}">
                  <a16:creationId xmlns:a16="http://schemas.microsoft.com/office/drawing/2014/main" id="{AB3FE37B-CB6D-DFAB-F52F-718F6D29C271}"/>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0" name="Freeform: Shape 41">
              <a:extLst>
                <a:ext uri="{FF2B5EF4-FFF2-40B4-BE49-F238E27FC236}">
                  <a16:creationId xmlns:a16="http://schemas.microsoft.com/office/drawing/2014/main" id="{A5CC0E90-8324-0900-268B-18E31EC35CF5}"/>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1" name="Freeform: Shape 42">
              <a:extLst>
                <a:ext uri="{FF2B5EF4-FFF2-40B4-BE49-F238E27FC236}">
                  <a16:creationId xmlns:a16="http://schemas.microsoft.com/office/drawing/2014/main" id="{55EC724F-AE8D-8F45-1BBF-8B2C85FB2532}"/>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2" name="Freeform: Shape 43">
              <a:extLst>
                <a:ext uri="{FF2B5EF4-FFF2-40B4-BE49-F238E27FC236}">
                  <a16:creationId xmlns:a16="http://schemas.microsoft.com/office/drawing/2014/main" id="{DA23DBD3-ABF9-57A7-E685-A69BB81DC3D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3" name="Freeform: Shape 44">
              <a:extLst>
                <a:ext uri="{FF2B5EF4-FFF2-40B4-BE49-F238E27FC236}">
                  <a16:creationId xmlns:a16="http://schemas.microsoft.com/office/drawing/2014/main" id="{DD1323AD-8E23-E635-2EF1-006F74FF561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4" name="Freeform: Shape 45">
              <a:extLst>
                <a:ext uri="{FF2B5EF4-FFF2-40B4-BE49-F238E27FC236}">
                  <a16:creationId xmlns:a16="http://schemas.microsoft.com/office/drawing/2014/main" id="{2BDA889B-48C0-8F66-CB49-C37E62DF4925}"/>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5" name="Freeform: Shape 46">
              <a:extLst>
                <a:ext uri="{FF2B5EF4-FFF2-40B4-BE49-F238E27FC236}">
                  <a16:creationId xmlns:a16="http://schemas.microsoft.com/office/drawing/2014/main" id="{CD8D1334-9919-4241-6389-4597934A58C9}"/>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6" name="Freeform: Shape 47">
              <a:extLst>
                <a:ext uri="{FF2B5EF4-FFF2-40B4-BE49-F238E27FC236}">
                  <a16:creationId xmlns:a16="http://schemas.microsoft.com/office/drawing/2014/main" id="{CE0C2D45-99AA-A913-844D-1B8DAC658B3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7" name="Freeform: Shape 48">
              <a:extLst>
                <a:ext uri="{FF2B5EF4-FFF2-40B4-BE49-F238E27FC236}">
                  <a16:creationId xmlns:a16="http://schemas.microsoft.com/office/drawing/2014/main" id="{EE3B90E6-97AA-6851-D2FC-2858B42CF873}"/>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8" name="Freeform: Shape 49">
              <a:extLst>
                <a:ext uri="{FF2B5EF4-FFF2-40B4-BE49-F238E27FC236}">
                  <a16:creationId xmlns:a16="http://schemas.microsoft.com/office/drawing/2014/main" id="{E001664B-AB72-008A-39B8-871C79B723FB}"/>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9" name="Freeform: Shape 50">
              <a:extLst>
                <a:ext uri="{FF2B5EF4-FFF2-40B4-BE49-F238E27FC236}">
                  <a16:creationId xmlns:a16="http://schemas.microsoft.com/office/drawing/2014/main" id="{3E35E54F-7D68-027C-8AE0-139586B744E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0" name="Freeform: Shape 51">
              <a:extLst>
                <a:ext uri="{FF2B5EF4-FFF2-40B4-BE49-F238E27FC236}">
                  <a16:creationId xmlns:a16="http://schemas.microsoft.com/office/drawing/2014/main" id="{F11B6090-5F1D-27F0-C4F9-26D692D2FF4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1" name="Freeform: Shape 52">
              <a:extLst>
                <a:ext uri="{FF2B5EF4-FFF2-40B4-BE49-F238E27FC236}">
                  <a16:creationId xmlns:a16="http://schemas.microsoft.com/office/drawing/2014/main" id="{10F8903D-9433-866F-823B-553BD682025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351129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62"/>
                                        </p:tgtEl>
                                        <p:attrNameLst>
                                          <p:attrName>style.visibility</p:attrName>
                                        </p:attrNameLst>
                                      </p:cBhvr>
                                      <p:to>
                                        <p:strVal val="visible"/>
                                      </p:to>
                                    </p:set>
                                    <p:animEffect transition="in" filter="fade">
                                      <p:cBhvr>
                                        <p:cTn id="10" dur="500"/>
                                        <p:tgtEl>
                                          <p:spTgt spid="206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book </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6191495" y="1133856"/>
            <a:ext cx="3720367"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6000" b="1" dirty="0"/>
              <a:t>2016</a:t>
            </a:r>
            <a:endParaRPr lang="en-US" sz="3600" b="1" dirty="0">
              <a:solidFill>
                <a:schemeClr val="accent4"/>
              </a:solidFill>
            </a:endParaRPr>
          </a:p>
        </p:txBody>
      </p:sp>
      <p:pic>
        <p:nvPicPr>
          <p:cNvPr id="1026" name="Picture 2" descr="The Inevitable: Understanding the 12 Technological Forces That Will Shape  Our Future : Kelly, Kevin: Amazon.de: Bücher">
            <a:extLst>
              <a:ext uri="{FF2B5EF4-FFF2-40B4-BE49-F238E27FC236}">
                <a16:creationId xmlns:a16="http://schemas.microsoft.com/office/drawing/2014/main" id="{1670B372-6E53-4C37-BC23-5FF6DD173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58245">
            <a:off x="1085594" y="1236637"/>
            <a:ext cx="3089340" cy="465734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8093419" y="2267712"/>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E20CF0E0-BDA9-BEE1-4BF8-936DC4C60193}"/>
              </a:ext>
            </a:extLst>
          </p:cNvPr>
          <p:cNvSpPr txBox="1">
            <a:spLocks/>
          </p:cNvSpPr>
          <p:nvPr/>
        </p:nvSpPr>
        <p:spPr>
          <a:xfrm>
            <a:off x="8339375" y="3247834"/>
            <a:ext cx="3451784" cy="15696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buNone/>
            </a:pPr>
            <a:r>
              <a:rPr lang="en-US" sz="3200" dirty="0"/>
              <a:t>tech forces that will shape the </a:t>
            </a:r>
            <a:r>
              <a:rPr lang="en-US" sz="3200" dirty="0">
                <a:solidFill>
                  <a:schemeClr val="accent3"/>
                </a:solidFill>
              </a:rPr>
              <a:t>next 30 years</a:t>
            </a:r>
          </a:p>
        </p:txBody>
      </p:sp>
      <p:sp>
        <p:nvSpPr>
          <p:cNvPr id="8" name="Content Placeholder 2">
            <a:extLst>
              <a:ext uri="{FF2B5EF4-FFF2-40B4-BE49-F238E27FC236}">
                <a16:creationId xmlns:a16="http://schemas.microsoft.com/office/drawing/2014/main" id="{F3E15618-AE31-94AC-4297-FBA51A386B74}"/>
              </a:ext>
            </a:extLst>
          </p:cNvPr>
          <p:cNvSpPr txBox="1">
            <a:spLocks/>
          </p:cNvSpPr>
          <p:nvPr/>
        </p:nvSpPr>
        <p:spPr>
          <a:xfrm>
            <a:off x="4782207" y="3247834"/>
            <a:ext cx="3091958" cy="15696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200" dirty="0">
                <a:solidFill>
                  <a:schemeClr val="accent3"/>
                </a:solidFill>
              </a:rPr>
              <a:t>3 decades</a:t>
            </a:r>
            <a:br>
              <a:rPr lang="en-US" sz="3200" dirty="0"/>
            </a:br>
            <a:r>
              <a:rPr lang="en-US" sz="3200" dirty="0"/>
              <a:t>since the birth of the internet</a:t>
            </a:r>
          </a:p>
        </p:txBody>
      </p:sp>
    </p:spTree>
    <p:extLst>
      <p:ext uri="{BB962C8B-B14F-4D97-AF65-F5344CB8AC3E}">
        <p14:creationId xmlns:p14="http://schemas.microsoft.com/office/powerpoint/2010/main" val="29889943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grpId="1" nodeType="withEffect">
                                  <p:stCondLst>
                                    <p:cond delay="0"/>
                                  </p:stCondLst>
                                  <p:childTnLst>
                                    <p:animMotion origin="layout" path="M -3.54167E-6 3.7037E-7 L 0.00847 3.7037E-7 " pathEditMode="relative" rAng="0" ptsTypes="AA">
                                      <p:cBhvr>
                                        <p:cTn id="9" dur="500" spd="-100000" fill="hold"/>
                                        <p:tgtEl>
                                          <p:spTgt spid="7"/>
                                        </p:tgtEl>
                                        <p:attrNameLst>
                                          <p:attrName>ppt_x</p:attrName>
                                          <p:attrName>ppt_y</p:attrName>
                                        </p:attrNameLst>
                                      </p:cBhvr>
                                      <p:rCtr x="417"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decel="100000" fill="hold" grpId="1" nodeType="withEffect">
                                  <p:stCondLst>
                                    <p:cond delay="0"/>
                                  </p:stCondLst>
                                  <p:childTnLst>
                                    <p:animMotion origin="layout" path="M -3.54167E-6 3.7037E-7 L 0.00847 3.7037E-7 " pathEditMode="relative" rAng="0" ptsTypes="AA">
                                      <p:cBhvr>
                                        <p:cTn id="14" dur="500" spd="-100000" fill="hold"/>
                                        <p:tgtEl>
                                          <p:spTgt spid="8"/>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236541"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b="1" dirty="0">
                <a:solidFill>
                  <a:schemeClr val="accent3"/>
                </a:solidFill>
              </a:rPr>
              <a:t>Sharing</a:t>
            </a:r>
          </a:p>
          <a:p>
            <a:pPr marL="225425" indent="0">
              <a:lnSpc>
                <a:spcPct val="100000"/>
              </a:lnSpc>
              <a:spcAft>
                <a:spcPts val="900"/>
              </a:spcAft>
              <a:buNone/>
            </a:pPr>
            <a:r>
              <a:rPr lang="en-US" sz="2400" dirty="0">
                <a:solidFill>
                  <a:schemeClr val="bg1">
                    <a:lumMod val="50000"/>
                    <a:lumOff val="50000"/>
                  </a:schemeClr>
                </a:solidFill>
              </a:rPr>
              <a:t>• Trusting</a:t>
            </a:r>
          </a:p>
          <a:p>
            <a:pPr marL="225425" indent="0">
              <a:lnSpc>
                <a:spcPct val="100000"/>
              </a:lnSpc>
              <a:spcAft>
                <a:spcPts val="900"/>
              </a:spcAft>
              <a:buNone/>
            </a:pPr>
            <a:r>
              <a:rPr lang="en-US" sz="2400" dirty="0">
                <a:solidFill>
                  <a:schemeClr val="bg1">
                    <a:lumMod val="50000"/>
                    <a:lumOff val="50000"/>
                  </a:schemeClr>
                </a:solidFill>
              </a:rPr>
              <a:t>• Securing</a:t>
            </a:r>
          </a:p>
          <a:p>
            <a:pPr marL="225425" indent="0">
              <a:lnSpc>
                <a:spcPct val="100000"/>
              </a:lnSpc>
              <a:spcAft>
                <a:spcPts val="900"/>
              </a:spcAft>
              <a:buNone/>
            </a:pPr>
            <a:r>
              <a:rPr lang="en-US" sz="2400" dirty="0">
                <a:solidFill>
                  <a:schemeClr val="bg1">
                    <a:lumMod val="50000"/>
                    <a:lumOff val="50000"/>
                  </a:schemeClr>
                </a:solidFill>
              </a:rPr>
              <a:t>•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Interacting</a:t>
            </a:r>
          </a:p>
          <a:p>
            <a:pPr marL="225425" indent="0">
              <a:lnSpc>
                <a:spcPct val="100000"/>
              </a:lnSpc>
              <a:spcAft>
                <a:spcPts val="900"/>
              </a:spcAft>
              <a:buNone/>
            </a:pPr>
            <a:r>
              <a:rPr lang="en-US" sz="2400" dirty="0">
                <a:solidFill>
                  <a:schemeClr val="bg1">
                    <a:lumMod val="50000"/>
                    <a:lumOff val="50000"/>
                  </a:schemeClr>
                </a:solidFill>
              </a:rPr>
              <a:t>•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Connecting</a:t>
            </a:r>
          </a:p>
          <a:p>
            <a:pPr marL="225425" indent="0">
              <a:lnSpc>
                <a:spcPct val="100000"/>
              </a:lnSpc>
              <a:spcAft>
                <a:spcPts val="900"/>
              </a:spcAft>
              <a:buNone/>
            </a:pPr>
            <a:r>
              <a:rPr lang="en-US" sz="2400" dirty="0">
                <a:solidFill>
                  <a:schemeClr val="bg1">
                    <a:lumMod val="50000"/>
                    <a:lumOff val="50000"/>
                  </a:schemeClr>
                </a:solidFill>
              </a:rPr>
              <a:t>•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Sharing</a:t>
            </a:r>
          </a:p>
        </p:txBody>
      </p:sp>
      <p:sp>
        <p:nvSpPr>
          <p:cNvPr id="9" name="Rectangle 8">
            <a:extLst>
              <a:ext uri="{FF2B5EF4-FFF2-40B4-BE49-F238E27FC236}">
                <a16:creationId xmlns:a16="http://schemas.microsoft.com/office/drawing/2014/main" id="{4C050673-B7ED-4885-3D27-B243D6E1D95A}"/>
              </a:ext>
            </a:extLst>
          </p:cNvPr>
          <p:cNvSpPr/>
          <p:nvPr/>
        </p:nvSpPr>
        <p:spPr>
          <a:xfrm>
            <a:off x="6247056" y="3386058"/>
            <a:ext cx="324135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16" name="Straight Arrow Connector 12">
            <a:extLst>
              <a:ext uri="{FF2B5EF4-FFF2-40B4-BE49-F238E27FC236}">
                <a16:creationId xmlns:a16="http://schemas.microsoft.com/office/drawing/2014/main" id="{A4D785E5-60AE-E547-6016-32464D1D17D7}"/>
              </a:ext>
            </a:extLst>
          </p:cNvPr>
          <p:cNvCxnSpPr>
            <a:cxnSpLocks/>
          </p:cNvCxnSpPr>
          <p:nvPr/>
        </p:nvCxnSpPr>
        <p:spPr>
          <a:xfrm flipV="1">
            <a:off x="6683414" y="1997154"/>
            <a:ext cx="0" cy="13889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12">
            <a:extLst>
              <a:ext uri="{FF2B5EF4-FFF2-40B4-BE49-F238E27FC236}">
                <a16:creationId xmlns:a16="http://schemas.microsoft.com/office/drawing/2014/main" id="{63171726-B979-F5A5-5C44-AB9A1149C330}"/>
              </a:ext>
            </a:extLst>
          </p:cNvPr>
          <p:cNvCxnSpPr>
            <a:cxnSpLocks/>
          </p:cNvCxnSpPr>
          <p:nvPr/>
        </p:nvCxnSpPr>
        <p:spPr>
          <a:xfrm flipV="1">
            <a:off x="8132207" y="3948241"/>
            <a:ext cx="3" cy="11976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12">
            <a:extLst>
              <a:ext uri="{FF2B5EF4-FFF2-40B4-BE49-F238E27FC236}">
                <a16:creationId xmlns:a16="http://schemas.microsoft.com/office/drawing/2014/main" id="{85D0F87B-1301-1F78-5495-0BA7422292E5}"/>
              </a:ext>
            </a:extLst>
          </p:cNvPr>
          <p:cNvCxnSpPr>
            <a:cxnSpLocks/>
            <a:stCxn id="3" idx="3"/>
            <a:endCxn id="155" idx="3"/>
          </p:cNvCxnSpPr>
          <p:nvPr/>
        </p:nvCxnSpPr>
        <p:spPr>
          <a:xfrm>
            <a:off x="9492715" y="1632938"/>
            <a:ext cx="90756" cy="4012269"/>
          </a:xfrm>
          <a:prstGeom prst="bentConnector3">
            <a:avLst>
              <a:gd name="adj1" fmla="val 1542610"/>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6F22072B-D1DB-A47F-5934-B1D3BAF81B71}"/>
              </a:ext>
            </a:extLst>
          </p:cNvPr>
          <p:cNvSpPr txBox="1">
            <a:spLocks/>
          </p:cNvSpPr>
          <p:nvPr/>
        </p:nvSpPr>
        <p:spPr>
          <a:xfrm>
            <a:off x="5626940" y="2299854"/>
            <a:ext cx="101965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bind</a:t>
            </a:r>
          </a:p>
        </p:txBody>
      </p:sp>
      <p:sp>
        <p:nvSpPr>
          <p:cNvPr id="83" name="Content Placeholder 2">
            <a:extLst>
              <a:ext uri="{FF2B5EF4-FFF2-40B4-BE49-F238E27FC236}">
                <a16:creationId xmlns:a16="http://schemas.microsoft.com/office/drawing/2014/main" id="{DE8E8DBD-5A2B-BFA6-F2BB-C459443B5075}"/>
              </a:ext>
            </a:extLst>
          </p:cNvPr>
          <p:cNvSpPr txBox="1">
            <a:spLocks/>
          </p:cNvSpPr>
          <p:nvPr/>
        </p:nvSpPr>
        <p:spPr>
          <a:xfrm>
            <a:off x="7265579" y="2316292"/>
            <a:ext cx="928476" cy="707886"/>
          </a:xfrm>
          <a:prstGeom prst="rect">
            <a:avLst/>
          </a:prstGeom>
        </p:spPr>
        <p:txBody>
          <a:bodyPr wrap="square">
            <a:spAutoFit/>
          </a:bodyPr>
          <a:lstStyle>
            <a:defPPr>
              <a:defRPr lang="en-US"/>
            </a:defPPr>
            <a:lvl1pPr indent="0" algn="ctr">
              <a:lnSpc>
                <a:spcPct val="100000"/>
              </a:lnSpc>
              <a:spcBef>
                <a:spcPts val="0"/>
              </a:spcBef>
              <a:spcAft>
                <a:spcPts val="600"/>
              </a:spcAft>
              <a:buSzPct val="90000"/>
              <a:buFont typeface="Amazon Ember" panose="020B0603020204020204" pitchFamily="34" charset="0"/>
              <a:buNone/>
              <a:defRPr sz="2400" i="1">
                <a:effectLst>
                  <a:glow>
                    <a:schemeClr val="bg1"/>
                  </a:glow>
                </a:effectLst>
              </a:defRPr>
            </a:lvl1pPr>
            <a:lvl2pPr indent="-228600">
              <a:lnSpc>
                <a:spcPct val="90000"/>
              </a:lnSpc>
              <a:spcBef>
                <a:spcPts val="0"/>
              </a:spcBef>
              <a:spcAft>
                <a:spcPts val="1200"/>
              </a:spcAft>
              <a:buSzPct val="90000"/>
              <a:buFont typeface="Wingdings" panose="05000000000000000000" pitchFamily="2" charset="2"/>
              <a:buChar char="§"/>
              <a:defRPr sz="2400"/>
            </a:lvl2pPr>
            <a:lvl3pPr marL="685800" indent="-228600">
              <a:lnSpc>
                <a:spcPct val="90000"/>
              </a:lnSpc>
              <a:spcBef>
                <a:spcPts val="0"/>
              </a:spcBef>
              <a:spcAft>
                <a:spcPts val="1200"/>
              </a:spcAft>
              <a:buSzPct val="90000"/>
              <a:buFont typeface="Amazon Ember" panose="020B0603020204020204" pitchFamily="34" charset="0"/>
              <a:buChar char="–"/>
              <a:defRPr sz="2000"/>
            </a:lvl3pPr>
            <a:lvl4pPr marL="914400" indent="-228600">
              <a:lnSpc>
                <a:spcPct val="90000"/>
              </a:lnSpc>
              <a:spcBef>
                <a:spcPts val="0"/>
              </a:spcBef>
              <a:spcAft>
                <a:spcPts val="1200"/>
              </a:spcAft>
              <a:buFont typeface="Amazon Ember" panose="020B0603020204020204" pitchFamily="34" charset="0"/>
              <a:buChar char="•"/>
            </a:lvl4pPr>
            <a:lvl5pPr marL="1143000" indent="-228600">
              <a:lnSpc>
                <a:spcPct val="90000"/>
              </a:lnSpc>
              <a:spcBef>
                <a:spcPts val="0"/>
              </a:spcBef>
              <a:spcAft>
                <a:spcPts val="1200"/>
              </a:spcAft>
              <a:buFont typeface="Amazon Ember" panose="020B0603020204020204" pitchFamily="34" charset="0"/>
              <a:buChar char="•"/>
            </a:lvl5pPr>
            <a:lvl6pPr marL="2514600" indent="-228600">
              <a:lnSpc>
                <a:spcPct val="90000"/>
              </a:lnSpc>
              <a:spcBef>
                <a:spcPts val="500"/>
              </a:spcBef>
              <a:buFont typeface="Amazon Ember" panose="020B0603020204020204" pitchFamily="34" charset="0"/>
              <a:buChar char="•"/>
            </a:lvl6pPr>
            <a:lvl7pPr marL="2971800" indent="-228600">
              <a:lnSpc>
                <a:spcPct val="90000"/>
              </a:lnSpc>
              <a:spcBef>
                <a:spcPts val="500"/>
              </a:spcBef>
              <a:buFont typeface="Amazon Ember" panose="020B0603020204020204" pitchFamily="34" charset="0"/>
              <a:buChar char="•"/>
            </a:lvl7pPr>
            <a:lvl8pPr marL="3429000" indent="-228600">
              <a:lnSpc>
                <a:spcPct val="90000"/>
              </a:lnSpc>
              <a:spcBef>
                <a:spcPts val="500"/>
              </a:spcBef>
              <a:buFont typeface="Amazon Ember" panose="020B0603020204020204" pitchFamily="34" charset="0"/>
              <a:buChar char="•"/>
            </a:lvl8pPr>
            <a:lvl9pPr marL="3886200" indent="-228600">
              <a:lnSpc>
                <a:spcPct val="90000"/>
              </a:lnSpc>
              <a:spcBef>
                <a:spcPts val="500"/>
              </a:spcBef>
              <a:buFont typeface="Amazon Ember" panose="020B0603020204020204" pitchFamily="34" charset="0"/>
              <a:buChar char="•"/>
            </a:lvl9pPr>
          </a:lstStyle>
          <a:p>
            <a:r>
              <a:rPr lang="en-US" sz="2000" dirty="0">
                <a:solidFill>
                  <a:schemeClr val="bg2">
                    <a:lumMod val="40000"/>
                    <a:lumOff val="60000"/>
                  </a:schemeClr>
                </a:solidFill>
              </a:rPr>
              <a:t>credentials</a:t>
            </a:r>
          </a:p>
        </p:txBody>
      </p:sp>
      <p:cxnSp>
        <p:nvCxnSpPr>
          <p:cNvPr id="93" name="Straight Arrow Connector 12">
            <a:extLst>
              <a:ext uri="{FF2B5EF4-FFF2-40B4-BE49-F238E27FC236}">
                <a16:creationId xmlns:a16="http://schemas.microsoft.com/office/drawing/2014/main" id="{1F3416B2-8DA5-3D83-2638-404CB4E232DA}"/>
              </a:ext>
            </a:extLst>
          </p:cNvPr>
          <p:cNvCxnSpPr>
            <a:cxnSpLocks/>
          </p:cNvCxnSpPr>
          <p:nvPr/>
        </p:nvCxnSpPr>
        <p:spPr>
          <a:xfrm flipV="1">
            <a:off x="9070352" y="1997154"/>
            <a:ext cx="0" cy="13889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id="{42F4E666-475A-A276-C967-6600F93B9E3D}"/>
              </a:ext>
            </a:extLst>
          </p:cNvPr>
          <p:cNvSpPr/>
          <p:nvPr/>
        </p:nvSpPr>
        <p:spPr>
          <a:xfrm>
            <a:off x="6503237" y="2339384"/>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98" name="Rounded Rectangle 97">
            <a:extLst>
              <a:ext uri="{FF2B5EF4-FFF2-40B4-BE49-F238E27FC236}">
                <a16:creationId xmlns:a16="http://schemas.microsoft.com/office/drawing/2014/main" id="{D3E83794-D495-4130-8F84-3269B699C761}"/>
              </a:ext>
            </a:extLst>
          </p:cNvPr>
          <p:cNvSpPr/>
          <p:nvPr/>
        </p:nvSpPr>
        <p:spPr>
          <a:xfrm>
            <a:off x="7953479" y="426140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99" name="Content Placeholder 2">
            <a:extLst>
              <a:ext uri="{FF2B5EF4-FFF2-40B4-BE49-F238E27FC236}">
                <a16:creationId xmlns:a16="http://schemas.microsoft.com/office/drawing/2014/main" id="{684979C5-78C0-160F-5035-5C45E893B328}"/>
              </a:ext>
            </a:extLst>
          </p:cNvPr>
          <p:cNvSpPr txBox="1">
            <a:spLocks/>
          </p:cNvSpPr>
          <p:nvPr/>
        </p:nvSpPr>
        <p:spPr>
          <a:xfrm>
            <a:off x="7046181" y="4245528"/>
            <a:ext cx="1170002"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share?</a:t>
            </a:r>
          </a:p>
        </p:txBody>
      </p:sp>
      <p:sp>
        <p:nvSpPr>
          <p:cNvPr id="100" name="Rounded Rectangle 99">
            <a:extLst>
              <a:ext uri="{FF2B5EF4-FFF2-40B4-BE49-F238E27FC236}">
                <a16:creationId xmlns:a16="http://schemas.microsoft.com/office/drawing/2014/main" id="{480CD8C1-F513-221D-2395-84590DE67074}"/>
              </a:ext>
            </a:extLst>
          </p:cNvPr>
          <p:cNvSpPr/>
          <p:nvPr/>
        </p:nvSpPr>
        <p:spPr>
          <a:xfrm>
            <a:off x="8874717" y="2324179"/>
            <a:ext cx="360000" cy="3600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
        <p:nvSpPr>
          <p:cNvPr id="101" name="Content Placeholder 2">
            <a:extLst>
              <a:ext uri="{FF2B5EF4-FFF2-40B4-BE49-F238E27FC236}">
                <a16:creationId xmlns:a16="http://schemas.microsoft.com/office/drawing/2014/main" id="{ED3388A7-6EE6-F4E4-3C18-CDB935C739F5}"/>
              </a:ext>
            </a:extLst>
          </p:cNvPr>
          <p:cNvSpPr txBox="1">
            <a:spLocks/>
          </p:cNvSpPr>
          <p:nvPr/>
        </p:nvSpPr>
        <p:spPr>
          <a:xfrm>
            <a:off x="9115806" y="2304124"/>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disclose</a:t>
            </a:r>
          </a:p>
        </p:txBody>
      </p:sp>
      <p:cxnSp>
        <p:nvCxnSpPr>
          <p:cNvPr id="102" name="Straight Arrow Connector 12">
            <a:extLst>
              <a:ext uri="{FF2B5EF4-FFF2-40B4-BE49-F238E27FC236}">
                <a16:creationId xmlns:a16="http://schemas.microsoft.com/office/drawing/2014/main" id="{D9C32308-3ECD-AD67-9816-F3B78BDC7191}"/>
              </a:ext>
            </a:extLst>
          </p:cNvPr>
          <p:cNvCxnSpPr>
            <a:cxnSpLocks/>
          </p:cNvCxnSpPr>
          <p:nvPr/>
        </p:nvCxnSpPr>
        <p:spPr>
          <a:xfrm>
            <a:off x="8673430" y="3948241"/>
            <a:ext cx="0" cy="11976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2657B9F6-2C38-38F4-7F2E-9A0DEA5E71BD}"/>
              </a:ext>
            </a:extLst>
          </p:cNvPr>
          <p:cNvSpPr/>
          <p:nvPr/>
        </p:nvSpPr>
        <p:spPr>
          <a:xfrm>
            <a:off x="8493476" y="4448245"/>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106" name="Content Placeholder 2">
            <a:extLst>
              <a:ext uri="{FF2B5EF4-FFF2-40B4-BE49-F238E27FC236}">
                <a16:creationId xmlns:a16="http://schemas.microsoft.com/office/drawing/2014/main" id="{55F7D4B2-7578-A07B-B97D-8D536A76FBBA}"/>
              </a:ext>
            </a:extLst>
          </p:cNvPr>
          <p:cNvSpPr txBox="1">
            <a:spLocks/>
          </p:cNvSpPr>
          <p:nvPr/>
        </p:nvSpPr>
        <p:spPr>
          <a:xfrm>
            <a:off x="8671156" y="4434860"/>
            <a:ext cx="1859624"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credentials</a:t>
            </a:r>
          </a:p>
        </p:txBody>
      </p:sp>
      <p:cxnSp>
        <p:nvCxnSpPr>
          <p:cNvPr id="112" name="Straight Arrow Connector 12">
            <a:extLst>
              <a:ext uri="{FF2B5EF4-FFF2-40B4-BE49-F238E27FC236}">
                <a16:creationId xmlns:a16="http://schemas.microsoft.com/office/drawing/2014/main" id="{760828B3-BD54-20C4-1C89-7826C977525A}"/>
              </a:ext>
            </a:extLst>
          </p:cNvPr>
          <p:cNvCxnSpPr>
            <a:cxnSpLocks/>
          </p:cNvCxnSpPr>
          <p:nvPr/>
        </p:nvCxnSpPr>
        <p:spPr>
          <a:xfrm>
            <a:off x="7210784" y="1997154"/>
            <a:ext cx="0" cy="1412287"/>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58950F2E-7C1D-6228-48B9-01CCA2FBB653}"/>
              </a:ext>
            </a:extLst>
          </p:cNvPr>
          <p:cNvSpPr/>
          <p:nvPr/>
        </p:nvSpPr>
        <p:spPr>
          <a:xfrm>
            <a:off x="7029744" y="2678923"/>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120" name="Rounded Rectangle 119">
            <a:extLst>
              <a:ext uri="{FF2B5EF4-FFF2-40B4-BE49-F238E27FC236}">
                <a16:creationId xmlns:a16="http://schemas.microsoft.com/office/drawing/2014/main" id="{7B531F40-0B57-10C4-0A5C-D03045624DEF}"/>
              </a:ext>
            </a:extLst>
          </p:cNvPr>
          <p:cNvSpPr/>
          <p:nvPr/>
        </p:nvSpPr>
        <p:spPr>
          <a:xfrm>
            <a:off x="10700462" y="4888439"/>
            <a:ext cx="360000" cy="3600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D</a:t>
            </a:r>
          </a:p>
        </p:txBody>
      </p:sp>
      <p:sp>
        <p:nvSpPr>
          <p:cNvPr id="121" name="Content Placeholder 2">
            <a:extLst>
              <a:ext uri="{FF2B5EF4-FFF2-40B4-BE49-F238E27FC236}">
                <a16:creationId xmlns:a16="http://schemas.microsoft.com/office/drawing/2014/main" id="{DCD0AAE9-8379-897A-CA0F-D5226464BAD2}"/>
              </a:ext>
            </a:extLst>
          </p:cNvPr>
          <p:cNvSpPr txBox="1">
            <a:spLocks/>
          </p:cNvSpPr>
          <p:nvPr/>
        </p:nvSpPr>
        <p:spPr>
          <a:xfrm>
            <a:off x="11060462" y="4868384"/>
            <a:ext cx="928251"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{info}</a:t>
            </a:r>
          </a:p>
        </p:txBody>
      </p:sp>
      <p:sp>
        <p:nvSpPr>
          <p:cNvPr id="132" name="Rectangle 131">
            <a:extLst>
              <a:ext uri="{FF2B5EF4-FFF2-40B4-BE49-F238E27FC236}">
                <a16:creationId xmlns:a16="http://schemas.microsoft.com/office/drawing/2014/main" id="{340A628F-5B2E-D3F7-6ACA-C83FE38AC1C2}"/>
              </a:ext>
            </a:extLst>
          </p:cNvPr>
          <p:cNvSpPr/>
          <p:nvPr/>
        </p:nvSpPr>
        <p:spPr>
          <a:xfrm>
            <a:off x="3388338" y="3386058"/>
            <a:ext cx="199830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Authority</a:t>
            </a:r>
          </a:p>
        </p:txBody>
      </p:sp>
      <p:cxnSp>
        <p:nvCxnSpPr>
          <p:cNvPr id="133" name="Straight Arrow Connector 12">
            <a:extLst>
              <a:ext uri="{FF2B5EF4-FFF2-40B4-BE49-F238E27FC236}">
                <a16:creationId xmlns:a16="http://schemas.microsoft.com/office/drawing/2014/main" id="{E8D54AA5-C4E8-AC81-33D5-113379BFEFB8}"/>
              </a:ext>
            </a:extLst>
          </p:cNvPr>
          <p:cNvCxnSpPr>
            <a:cxnSpLocks/>
            <a:stCxn id="3" idx="1"/>
            <a:endCxn id="161" idx="0"/>
          </p:cNvCxnSpPr>
          <p:nvPr/>
        </p:nvCxnSpPr>
        <p:spPr>
          <a:xfrm rot="10800000" flipV="1">
            <a:off x="4383210" y="1632937"/>
            <a:ext cx="1853346" cy="1367839"/>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2">
            <a:extLst>
              <a:ext uri="{FF2B5EF4-FFF2-40B4-BE49-F238E27FC236}">
                <a16:creationId xmlns:a16="http://schemas.microsoft.com/office/drawing/2014/main" id="{4A53BCC9-C8E4-5180-D683-9C362766D538}"/>
              </a:ext>
            </a:extLst>
          </p:cNvPr>
          <p:cNvCxnSpPr>
            <a:cxnSpLocks/>
            <a:stCxn id="155" idx="1"/>
            <a:endCxn id="161" idx="2"/>
          </p:cNvCxnSpPr>
          <p:nvPr/>
        </p:nvCxnSpPr>
        <p:spPr>
          <a:xfrm rot="10800000">
            <a:off x="4383210" y="4015507"/>
            <a:ext cx="1781464" cy="1629701"/>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41" name="Rounded Rectangle 140">
            <a:extLst>
              <a:ext uri="{FF2B5EF4-FFF2-40B4-BE49-F238E27FC236}">
                <a16:creationId xmlns:a16="http://schemas.microsoft.com/office/drawing/2014/main" id="{9A087B5C-7A99-81FE-2285-371A726D6E50}"/>
              </a:ext>
            </a:extLst>
          </p:cNvPr>
          <p:cNvSpPr/>
          <p:nvPr/>
        </p:nvSpPr>
        <p:spPr>
          <a:xfrm>
            <a:off x="4206219" y="4894176"/>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145" name="TextBox 144">
            <a:extLst>
              <a:ext uri="{FF2B5EF4-FFF2-40B4-BE49-F238E27FC236}">
                <a16:creationId xmlns:a16="http://schemas.microsoft.com/office/drawing/2014/main" id="{A9A6B17F-C84A-D5A9-26BC-6A119EF1E490}"/>
              </a:ext>
            </a:extLst>
          </p:cNvPr>
          <p:cNvSpPr txBox="1"/>
          <p:nvPr/>
        </p:nvSpPr>
        <p:spPr>
          <a:xfrm>
            <a:off x="3849437" y="1232826"/>
            <a:ext cx="2106008" cy="400110"/>
          </a:xfrm>
          <a:prstGeom prst="rect">
            <a:avLst/>
          </a:prstGeom>
          <a:noFill/>
        </p:spPr>
        <p:txBody>
          <a:bodyPr wrap="square" anchor="ctr">
            <a:spAutoFit/>
          </a:bodyPr>
          <a:lstStyle/>
          <a:p>
            <a:r>
              <a:rPr lang="en-GB" dirty="0"/>
              <a:t>📜</a:t>
            </a:r>
            <a:r>
              <a:rPr lang="en-GB" sz="1800" dirty="0"/>
              <a:t> </a:t>
            </a:r>
            <a:r>
              <a:rPr lang="en-GB" sz="2000" i="1" dirty="0">
                <a:solidFill>
                  <a:schemeClr val="bg2">
                    <a:lumMod val="40000"/>
                    <a:lumOff val="60000"/>
                  </a:schemeClr>
                </a:solidFill>
                <a:effectLst>
                  <a:glow>
                    <a:schemeClr val="bg1"/>
                  </a:glow>
                </a:effectLst>
              </a:rPr>
              <a:t>schemas</a:t>
            </a:r>
          </a:p>
        </p:txBody>
      </p:sp>
      <p:sp>
        <p:nvSpPr>
          <p:cNvPr id="149" name="Rounded Rectangle 148">
            <a:extLst>
              <a:ext uri="{FF2B5EF4-FFF2-40B4-BE49-F238E27FC236}">
                <a16:creationId xmlns:a16="http://schemas.microsoft.com/office/drawing/2014/main" id="{6B1316E9-E460-5B1B-5FF4-DD662F6CAFCA}"/>
              </a:ext>
            </a:extLst>
          </p:cNvPr>
          <p:cNvSpPr/>
          <p:nvPr/>
        </p:nvSpPr>
        <p:spPr>
          <a:xfrm>
            <a:off x="4180697" y="1873988"/>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150" name="TextBox 149">
            <a:extLst>
              <a:ext uri="{FF2B5EF4-FFF2-40B4-BE49-F238E27FC236}">
                <a16:creationId xmlns:a16="http://schemas.microsoft.com/office/drawing/2014/main" id="{AF7E1974-B305-418D-25A8-C03AC3AEDDB9}"/>
              </a:ext>
            </a:extLst>
          </p:cNvPr>
          <p:cNvSpPr txBox="1"/>
          <p:nvPr/>
        </p:nvSpPr>
        <p:spPr>
          <a:xfrm>
            <a:off x="3849437" y="5664088"/>
            <a:ext cx="2106008" cy="400110"/>
          </a:xfrm>
          <a:prstGeom prst="rect">
            <a:avLst/>
          </a:prstGeom>
          <a:noFill/>
        </p:spPr>
        <p:txBody>
          <a:bodyPr wrap="square" anchor="ctr">
            <a:spAutoFit/>
          </a:bodyPr>
          <a:lstStyle/>
          <a:p>
            <a:r>
              <a:rPr lang="en-GB" dirty="0"/>
              <a:t>📜</a:t>
            </a:r>
            <a:r>
              <a:rPr lang="en-GB" sz="1800" dirty="0"/>
              <a:t> </a:t>
            </a:r>
            <a:r>
              <a:rPr lang="en-GB" sz="2000" i="1" dirty="0">
                <a:solidFill>
                  <a:schemeClr val="bg2">
                    <a:lumMod val="40000"/>
                    <a:lumOff val="60000"/>
                  </a:schemeClr>
                </a:solidFill>
                <a:effectLst>
                  <a:glow>
                    <a:schemeClr val="bg1"/>
                  </a:glow>
                </a:effectLst>
              </a:rPr>
              <a:t>schemas</a:t>
            </a:r>
          </a:p>
        </p:txBody>
      </p:sp>
      <p:grpSp>
        <p:nvGrpSpPr>
          <p:cNvPr id="164" name="Group 163">
            <a:extLst>
              <a:ext uri="{FF2B5EF4-FFF2-40B4-BE49-F238E27FC236}">
                <a16:creationId xmlns:a16="http://schemas.microsoft.com/office/drawing/2014/main" id="{6B5D7C50-8296-F8BB-0F21-56B61CCAE1C7}"/>
              </a:ext>
            </a:extLst>
          </p:cNvPr>
          <p:cNvGrpSpPr/>
          <p:nvPr/>
        </p:nvGrpSpPr>
        <p:grpSpPr>
          <a:xfrm>
            <a:off x="6139542" y="968452"/>
            <a:ext cx="3418797" cy="1014729"/>
            <a:chOff x="6139542" y="968452"/>
            <a:chExt cx="3418797" cy="1014729"/>
          </a:xfrm>
        </p:grpSpPr>
        <p:sp>
          <p:nvSpPr>
            <p:cNvPr id="3" name="Rectangle 2">
              <a:extLst>
                <a:ext uri="{FF2B5EF4-FFF2-40B4-BE49-F238E27FC236}">
                  <a16:creationId xmlns:a16="http://schemas.microsoft.com/office/drawing/2014/main" id="{72403C49-CBC2-2BD3-1346-B8EF7117C50B}"/>
                </a:ext>
              </a:extLst>
            </p:cNvPr>
            <p:cNvSpPr/>
            <p:nvPr/>
          </p:nvSpPr>
          <p:spPr>
            <a:xfrm>
              <a:off x="6236556" y="1351846"/>
              <a:ext cx="325615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54" name="Rectangle 153">
              <a:extLst>
                <a:ext uri="{FF2B5EF4-FFF2-40B4-BE49-F238E27FC236}">
                  <a16:creationId xmlns:a16="http://schemas.microsoft.com/office/drawing/2014/main" id="{5F48E8A9-CDAE-5082-F215-D4EA168C5EDC}"/>
                </a:ext>
              </a:extLst>
            </p:cNvPr>
            <p:cNvSpPr/>
            <p:nvPr/>
          </p:nvSpPr>
          <p:spPr>
            <a:xfrm>
              <a:off x="6139542" y="968452"/>
              <a:ext cx="341879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165" name="Group 164">
            <a:extLst>
              <a:ext uri="{FF2B5EF4-FFF2-40B4-BE49-F238E27FC236}">
                <a16:creationId xmlns:a16="http://schemas.microsoft.com/office/drawing/2014/main" id="{97406E03-0F19-755A-F468-388C87DB3966}"/>
              </a:ext>
            </a:extLst>
          </p:cNvPr>
          <p:cNvGrpSpPr/>
          <p:nvPr/>
        </p:nvGrpSpPr>
        <p:grpSpPr>
          <a:xfrm>
            <a:off x="6164674" y="5137842"/>
            <a:ext cx="3418797" cy="1014729"/>
            <a:chOff x="6164674" y="5137842"/>
            <a:chExt cx="3418797" cy="1014729"/>
          </a:xfrm>
        </p:grpSpPr>
        <p:sp>
          <p:nvSpPr>
            <p:cNvPr id="6" name="Rectangle 5">
              <a:extLst>
                <a:ext uri="{FF2B5EF4-FFF2-40B4-BE49-F238E27FC236}">
                  <a16:creationId xmlns:a16="http://schemas.microsoft.com/office/drawing/2014/main" id="{2A92BDCC-844C-C16C-651C-F2213433ED02}"/>
                </a:ext>
              </a:extLst>
            </p:cNvPr>
            <p:cNvSpPr/>
            <p:nvPr/>
          </p:nvSpPr>
          <p:spPr>
            <a:xfrm>
              <a:off x="6258930" y="5490228"/>
              <a:ext cx="324135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155" name="Rectangle 154">
              <a:extLst>
                <a:ext uri="{FF2B5EF4-FFF2-40B4-BE49-F238E27FC236}">
                  <a16:creationId xmlns:a16="http://schemas.microsoft.com/office/drawing/2014/main" id="{FADDB4D6-4B1E-2B42-7658-D4B8E487EC27}"/>
                </a:ext>
              </a:extLst>
            </p:cNvPr>
            <p:cNvSpPr/>
            <p:nvPr/>
          </p:nvSpPr>
          <p:spPr>
            <a:xfrm>
              <a:off x="6164674" y="5137842"/>
              <a:ext cx="341879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61" name="Rectangle 160">
            <a:extLst>
              <a:ext uri="{FF2B5EF4-FFF2-40B4-BE49-F238E27FC236}">
                <a16:creationId xmlns:a16="http://schemas.microsoft.com/office/drawing/2014/main" id="{F704FA98-44F9-E2EB-DDA1-246360EB54A7}"/>
              </a:ext>
            </a:extLst>
          </p:cNvPr>
          <p:cNvSpPr/>
          <p:nvPr/>
        </p:nvSpPr>
        <p:spPr>
          <a:xfrm>
            <a:off x="3303770" y="3000777"/>
            <a:ext cx="2158880"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Tree>
    <p:extLst>
      <p:ext uri="{BB962C8B-B14F-4D97-AF65-F5344CB8AC3E}">
        <p14:creationId xmlns:p14="http://schemas.microsoft.com/office/powerpoint/2010/main" val="36829467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Group 141">
            <a:extLst>
              <a:ext uri="{FF2B5EF4-FFF2-40B4-BE49-F238E27FC236}">
                <a16:creationId xmlns:a16="http://schemas.microsoft.com/office/drawing/2014/main" id="{B26228C2-7F2D-1DB0-99CC-2E2F65FE1EF1}"/>
              </a:ext>
            </a:extLst>
          </p:cNvPr>
          <p:cNvGrpSpPr/>
          <p:nvPr/>
        </p:nvGrpSpPr>
        <p:grpSpPr>
          <a:xfrm>
            <a:off x="9708895" y="2790701"/>
            <a:ext cx="2202055" cy="970465"/>
            <a:chOff x="6139540" y="1012716"/>
            <a:chExt cx="3592946" cy="970465"/>
          </a:xfrm>
        </p:grpSpPr>
        <p:sp>
          <p:nvSpPr>
            <p:cNvPr id="143" name="Rectangle 142">
              <a:extLst>
                <a:ext uri="{FF2B5EF4-FFF2-40B4-BE49-F238E27FC236}">
                  <a16:creationId xmlns:a16="http://schemas.microsoft.com/office/drawing/2014/main" id="{B94E0262-3000-A050-F7EC-012011372F68}"/>
                </a:ext>
              </a:extLst>
            </p:cNvPr>
            <p:cNvSpPr/>
            <p:nvPr/>
          </p:nvSpPr>
          <p:spPr>
            <a:xfrm>
              <a:off x="6236556" y="1375596"/>
              <a:ext cx="3418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144" name="Rectangle 143">
              <a:extLst>
                <a:ext uri="{FF2B5EF4-FFF2-40B4-BE49-F238E27FC236}">
                  <a16:creationId xmlns:a16="http://schemas.microsoft.com/office/drawing/2014/main" id="{C1EF31D2-4B0B-0913-2F72-787CD1F4E0C5}"/>
                </a:ext>
              </a:extLst>
            </p:cNvPr>
            <p:cNvSpPr/>
            <p:nvPr/>
          </p:nvSpPr>
          <p:spPr>
            <a:xfrm>
              <a:off x="6139540" y="1012716"/>
              <a:ext cx="3592946" cy="97046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16311"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b="1" dirty="0">
                <a:solidFill>
                  <a:schemeClr val="accent6"/>
                </a:solidFill>
              </a:rPr>
              <a:t>• Trusting</a:t>
            </a:r>
          </a:p>
          <a:p>
            <a:pPr marL="225425" indent="0">
              <a:lnSpc>
                <a:spcPct val="100000"/>
              </a:lnSpc>
              <a:spcAft>
                <a:spcPts val="900"/>
              </a:spcAft>
              <a:buNone/>
            </a:pPr>
            <a:r>
              <a:rPr lang="en-US" sz="2400" dirty="0">
                <a:solidFill>
                  <a:schemeClr val="bg1">
                    <a:lumMod val="50000"/>
                    <a:lumOff val="50000"/>
                  </a:schemeClr>
                </a:solidFill>
              </a:rPr>
              <a:t>• Securing</a:t>
            </a:r>
          </a:p>
          <a:p>
            <a:pPr marL="225425" indent="0">
              <a:lnSpc>
                <a:spcPct val="100000"/>
              </a:lnSpc>
              <a:spcAft>
                <a:spcPts val="900"/>
              </a:spcAft>
              <a:buNone/>
            </a:pPr>
            <a:r>
              <a:rPr lang="en-US" sz="2400" dirty="0">
                <a:solidFill>
                  <a:schemeClr val="bg1">
                    <a:lumMod val="50000"/>
                    <a:lumOff val="50000"/>
                  </a:schemeClr>
                </a:solidFill>
              </a:rPr>
              <a:t>•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Interacting</a:t>
            </a:r>
          </a:p>
          <a:p>
            <a:pPr marL="225425" indent="0">
              <a:lnSpc>
                <a:spcPct val="100000"/>
              </a:lnSpc>
              <a:spcAft>
                <a:spcPts val="900"/>
              </a:spcAft>
              <a:buNone/>
            </a:pPr>
            <a:r>
              <a:rPr lang="en-US" sz="2400" dirty="0">
                <a:solidFill>
                  <a:schemeClr val="bg1">
                    <a:lumMod val="50000"/>
                    <a:lumOff val="50000"/>
                  </a:schemeClr>
                </a:solidFill>
              </a:rPr>
              <a:t>•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Connecting</a:t>
            </a:r>
          </a:p>
          <a:p>
            <a:pPr marL="225425" indent="0">
              <a:lnSpc>
                <a:spcPct val="100000"/>
              </a:lnSpc>
              <a:spcAft>
                <a:spcPts val="900"/>
              </a:spcAft>
              <a:buNone/>
            </a:pPr>
            <a:r>
              <a:rPr lang="en-US" sz="2400" dirty="0">
                <a:solidFill>
                  <a:schemeClr val="bg1">
                    <a:lumMod val="50000"/>
                    <a:lumOff val="50000"/>
                  </a:schemeClr>
                </a:solidFill>
              </a:rPr>
              <a:t>•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Trusting</a:t>
            </a:r>
          </a:p>
        </p:txBody>
      </p:sp>
      <p:sp>
        <p:nvSpPr>
          <p:cNvPr id="4" name="Rectangle 3">
            <a:extLst>
              <a:ext uri="{FF2B5EF4-FFF2-40B4-BE49-F238E27FC236}">
                <a16:creationId xmlns:a16="http://schemas.microsoft.com/office/drawing/2014/main" id="{0EF21F7D-F4D1-069A-C13F-96BC31035B21}"/>
              </a:ext>
            </a:extLst>
          </p:cNvPr>
          <p:cNvSpPr/>
          <p:nvPr/>
        </p:nvSpPr>
        <p:spPr>
          <a:xfrm>
            <a:off x="6116597" y="3146431"/>
            <a:ext cx="201719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Listeners</a:t>
            </a:r>
          </a:p>
        </p:txBody>
      </p:sp>
      <p:sp>
        <p:nvSpPr>
          <p:cNvPr id="5" name="Rectangle 4">
            <a:extLst>
              <a:ext uri="{FF2B5EF4-FFF2-40B4-BE49-F238E27FC236}">
                <a16:creationId xmlns:a16="http://schemas.microsoft.com/office/drawing/2014/main" id="{853E1C92-CC65-F736-B0B8-F6F131B2046D}"/>
              </a:ext>
            </a:extLst>
          </p:cNvPr>
          <p:cNvSpPr/>
          <p:nvPr/>
        </p:nvSpPr>
        <p:spPr>
          <a:xfrm>
            <a:off x="6116597" y="4461470"/>
            <a:ext cx="201719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Graphs</a:t>
            </a:r>
          </a:p>
        </p:txBody>
      </p:sp>
      <p:sp>
        <p:nvSpPr>
          <p:cNvPr id="9" name="Rectangle 8">
            <a:extLst>
              <a:ext uri="{FF2B5EF4-FFF2-40B4-BE49-F238E27FC236}">
                <a16:creationId xmlns:a16="http://schemas.microsoft.com/office/drawing/2014/main" id="{731D72F4-28E8-4DD2-5FAB-0AF8F68CEB1D}"/>
              </a:ext>
            </a:extLst>
          </p:cNvPr>
          <p:cNvSpPr/>
          <p:nvPr/>
        </p:nvSpPr>
        <p:spPr>
          <a:xfrm>
            <a:off x="8277130" y="314643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1" name="Rectangle 10">
            <a:extLst>
              <a:ext uri="{FF2B5EF4-FFF2-40B4-BE49-F238E27FC236}">
                <a16:creationId xmlns:a16="http://schemas.microsoft.com/office/drawing/2014/main" id="{8BDAD1C2-ED58-9607-DA56-F68891A274B5}"/>
              </a:ext>
            </a:extLst>
          </p:cNvPr>
          <p:cNvSpPr/>
          <p:nvPr/>
        </p:nvSpPr>
        <p:spPr>
          <a:xfrm>
            <a:off x="8701823" y="314643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2" name="Rectangle 11">
            <a:extLst>
              <a:ext uri="{FF2B5EF4-FFF2-40B4-BE49-F238E27FC236}">
                <a16:creationId xmlns:a16="http://schemas.microsoft.com/office/drawing/2014/main" id="{9C3649F8-C9A3-BA90-E93E-2BC915CF88A5}"/>
              </a:ext>
            </a:extLst>
          </p:cNvPr>
          <p:cNvSpPr/>
          <p:nvPr/>
        </p:nvSpPr>
        <p:spPr>
          <a:xfrm>
            <a:off x="8277130" y="446147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3" name="Rectangle 12">
            <a:extLst>
              <a:ext uri="{FF2B5EF4-FFF2-40B4-BE49-F238E27FC236}">
                <a16:creationId xmlns:a16="http://schemas.microsoft.com/office/drawing/2014/main" id="{D80B3D14-D657-77F3-F807-99224AAD76C6}"/>
              </a:ext>
            </a:extLst>
          </p:cNvPr>
          <p:cNvSpPr/>
          <p:nvPr/>
        </p:nvSpPr>
        <p:spPr>
          <a:xfrm>
            <a:off x="8701823" y="446147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5" name="Rectangle 14">
            <a:extLst>
              <a:ext uri="{FF2B5EF4-FFF2-40B4-BE49-F238E27FC236}">
                <a16:creationId xmlns:a16="http://schemas.microsoft.com/office/drawing/2014/main" id="{2A9B13E5-774A-87E8-CDA9-9DA729ED2082}"/>
              </a:ext>
            </a:extLst>
          </p:cNvPr>
          <p:cNvSpPr/>
          <p:nvPr/>
        </p:nvSpPr>
        <p:spPr>
          <a:xfrm>
            <a:off x="5252463" y="1506909"/>
            <a:ext cx="203827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A</a:t>
            </a:r>
          </a:p>
        </p:txBody>
      </p:sp>
      <p:sp>
        <p:nvSpPr>
          <p:cNvPr id="16" name="Rectangle 15">
            <a:extLst>
              <a:ext uri="{FF2B5EF4-FFF2-40B4-BE49-F238E27FC236}">
                <a16:creationId xmlns:a16="http://schemas.microsoft.com/office/drawing/2014/main" id="{A2739FA1-7316-6A80-F6B8-33BDD28A8CE9}"/>
              </a:ext>
            </a:extLst>
          </p:cNvPr>
          <p:cNvSpPr/>
          <p:nvPr/>
        </p:nvSpPr>
        <p:spPr>
          <a:xfrm>
            <a:off x="7702396" y="1509799"/>
            <a:ext cx="203827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B</a:t>
            </a:r>
          </a:p>
        </p:txBody>
      </p:sp>
      <p:cxnSp>
        <p:nvCxnSpPr>
          <p:cNvPr id="17" name="Straight Arrow Connector 12">
            <a:extLst>
              <a:ext uri="{FF2B5EF4-FFF2-40B4-BE49-F238E27FC236}">
                <a16:creationId xmlns:a16="http://schemas.microsoft.com/office/drawing/2014/main" id="{A4BD971A-6AC2-9353-03DB-499A4905D0DE}"/>
              </a:ext>
            </a:extLst>
          </p:cNvPr>
          <p:cNvCxnSpPr>
            <a:cxnSpLocks/>
            <a:stCxn id="15" idx="1"/>
            <a:endCxn id="135" idx="0"/>
          </p:cNvCxnSpPr>
          <p:nvPr/>
        </p:nvCxnSpPr>
        <p:spPr>
          <a:xfrm rot="10800000" flipV="1">
            <a:off x="4335623" y="1788001"/>
            <a:ext cx="916840" cy="1002700"/>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2">
            <a:extLst>
              <a:ext uri="{FF2B5EF4-FFF2-40B4-BE49-F238E27FC236}">
                <a16:creationId xmlns:a16="http://schemas.microsoft.com/office/drawing/2014/main" id="{B9AF2DCD-C747-1B1B-0B6C-18E45A881006}"/>
              </a:ext>
            </a:extLst>
          </p:cNvPr>
          <p:cNvCxnSpPr>
            <a:cxnSpLocks/>
            <a:stCxn id="16" idx="3"/>
            <a:endCxn id="144" idx="0"/>
          </p:cNvCxnSpPr>
          <p:nvPr/>
        </p:nvCxnSpPr>
        <p:spPr>
          <a:xfrm>
            <a:off x="9740675" y="1790891"/>
            <a:ext cx="1069248" cy="999810"/>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12">
            <a:extLst>
              <a:ext uri="{FF2B5EF4-FFF2-40B4-BE49-F238E27FC236}">
                <a16:creationId xmlns:a16="http://schemas.microsoft.com/office/drawing/2014/main" id="{459A4A17-B86C-C774-367E-058EA773DB69}"/>
              </a:ext>
            </a:extLst>
          </p:cNvPr>
          <p:cNvCxnSpPr>
            <a:cxnSpLocks/>
          </p:cNvCxnSpPr>
          <p:nvPr/>
        </p:nvCxnSpPr>
        <p:spPr>
          <a:xfrm rot="16200000" flipH="1">
            <a:off x="7495124" y="339559"/>
            <a:ext cx="2890" cy="2290081"/>
          </a:xfrm>
          <a:prstGeom prst="curvedConnector3">
            <a:avLst>
              <a:gd name="adj1" fmla="val -15717405"/>
            </a:avLst>
          </a:prstGeom>
          <a:ln w="19050" cap="rnd">
            <a:solidFill>
              <a:schemeClr val="accent4"/>
            </a:solidFill>
            <a:prstDash val="sysDash"/>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12">
            <a:extLst>
              <a:ext uri="{FF2B5EF4-FFF2-40B4-BE49-F238E27FC236}">
                <a16:creationId xmlns:a16="http://schemas.microsoft.com/office/drawing/2014/main" id="{66021CF5-DE94-2D30-4658-48DB490263F4}"/>
              </a:ext>
            </a:extLst>
          </p:cNvPr>
          <p:cNvCxnSpPr>
            <a:cxnSpLocks/>
          </p:cNvCxnSpPr>
          <p:nvPr/>
        </p:nvCxnSpPr>
        <p:spPr>
          <a:xfrm>
            <a:off x="6922081" y="2089956"/>
            <a:ext cx="0" cy="990967"/>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12">
            <a:extLst>
              <a:ext uri="{FF2B5EF4-FFF2-40B4-BE49-F238E27FC236}">
                <a16:creationId xmlns:a16="http://schemas.microsoft.com/office/drawing/2014/main" id="{2D769F9D-EB0D-661F-4641-547DAE9B8145}"/>
              </a:ext>
            </a:extLst>
          </p:cNvPr>
          <p:cNvCxnSpPr>
            <a:cxnSpLocks/>
          </p:cNvCxnSpPr>
          <p:nvPr/>
        </p:nvCxnSpPr>
        <p:spPr>
          <a:xfrm>
            <a:off x="8037615" y="2069092"/>
            <a:ext cx="0" cy="1011831"/>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12">
            <a:extLst>
              <a:ext uri="{FF2B5EF4-FFF2-40B4-BE49-F238E27FC236}">
                <a16:creationId xmlns:a16="http://schemas.microsoft.com/office/drawing/2014/main" id="{37241F08-BB58-A348-8F3F-96893F4DBAC1}"/>
              </a:ext>
            </a:extLst>
          </p:cNvPr>
          <p:cNvCxnSpPr>
            <a:cxnSpLocks/>
            <a:endCxn id="121" idx="1"/>
          </p:cNvCxnSpPr>
          <p:nvPr/>
        </p:nvCxnSpPr>
        <p:spPr>
          <a:xfrm>
            <a:off x="5386668" y="3418163"/>
            <a:ext cx="660823" cy="4538"/>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DAEBF2B-6688-6535-6585-FAB8B8B4BA69}"/>
              </a:ext>
            </a:extLst>
          </p:cNvPr>
          <p:cNvSpPr txBox="1">
            <a:spLocks/>
          </p:cNvSpPr>
          <p:nvPr/>
        </p:nvSpPr>
        <p:spPr>
          <a:xfrm>
            <a:off x="6766044" y="625219"/>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1200"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sp>
        <p:nvSpPr>
          <p:cNvPr id="35" name="Content Placeholder 2">
            <a:extLst>
              <a:ext uri="{FF2B5EF4-FFF2-40B4-BE49-F238E27FC236}">
                <a16:creationId xmlns:a16="http://schemas.microsoft.com/office/drawing/2014/main" id="{52B2CA89-24EE-C26C-A617-0B293C0BD21E}"/>
              </a:ext>
            </a:extLst>
          </p:cNvPr>
          <p:cNvSpPr txBox="1">
            <a:spLocks/>
          </p:cNvSpPr>
          <p:nvPr/>
        </p:nvSpPr>
        <p:spPr>
          <a:xfrm>
            <a:off x="3035777" y="2317161"/>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sp>
        <p:nvSpPr>
          <p:cNvPr id="36" name="Content Placeholder 2">
            <a:extLst>
              <a:ext uri="{FF2B5EF4-FFF2-40B4-BE49-F238E27FC236}">
                <a16:creationId xmlns:a16="http://schemas.microsoft.com/office/drawing/2014/main" id="{8A831A3D-1AF6-3B4F-EC70-4AA31B91DCAF}"/>
              </a:ext>
            </a:extLst>
          </p:cNvPr>
          <p:cNvSpPr txBox="1">
            <a:spLocks/>
          </p:cNvSpPr>
          <p:nvPr/>
        </p:nvSpPr>
        <p:spPr>
          <a:xfrm>
            <a:off x="10615114" y="2317161"/>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cxnSp>
        <p:nvCxnSpPr>
          <p:cNvPr id="37" name="Straight Arrow Connector 12">
            <a:extLst>
              <a:ext uri="{FF2B5EF4-FFF2-40B4-BE49-F238E27FC236}">
                <a16:creationId xmlns:a16="http://schemas.microsoft.com/office/drawing/2014/main" id="{5948CCB8-74F7-1910-6108-E7039383D8B5}"/>
              </a:ext>
            </a:extLst>
          </p:cNvPr>
          <p:cNvCxnSpPr>
            <a:cxnSpLocks/>
            <a:endCxn id="121" idx="3"/>
          </p:cNvCxnSpPr>
          <p:nvPr/>
        </p:nvCxnSpPr>
        <p:spPr>
          <a:xfrm flipH="1">
            <a:off x="9037122" y="3418163"/>
            <a:ext cx="670727" cy="4538"/>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12">
            <a:extLst>
              <a:ext uri="{FF2B5EF4-FFF2-40B4-BE49-F238E27FC236}">
                <a16:creationId xmlns:a16="http://schemas.microsoft.com/office/drawing/2014/main" id="{60BA1D7F-AC25-BA32-2EF3-1BEBD621D6DA}"/>
              </a:ext>
            </a:extLst>
          </p:cNvPr>
          <p:cNvCxnSpPr>
            <a:cxnSpLocks/>
          </p:cNvCxnSpPr>
          <p:nvPr/>
        </p:nvCxnSpPr>
        <p:spPr>
          <a:xfrm>
            <a:off x="7121621" y="3801283"/>
            <a:ext cx="0" cy="595451"/>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2FC2167-3F33-EC41-40B9-ECCC24A7E40D}"/>
              </a:ext>
            </a:extLst>
          </p:cNvPr>
          <p:cNvSpPr txBox="1"/>
          <p:nvPr/>
        </p:nvSpPr>
        <p:spPr>
          <a:xfrm>
            <a:off x="5432357" y="3283503"/>
            <a:ext cx="401226" cy="369332"/>
          </a:xfrm>
          <a:prstGeom prst="rect">
            <a:avLst/>
          </a:prstGeom>
          <a:noFill/>
        </p:spPr>
        <p:txBody>
          <a:bodyPr wrap="square">
            <a:spAutoFit/>
          </a:bodyPr>
          <a:lstStyle/>
          <a:p>
            <a:r>
              <a:rPr lang="en-GB" sz="1800" dirty="0"/>
              <a:t>📜</a:t>
            </a:r>
            <a:endParaRPr lang="en-GB" dirty="0"/>
          </a:p>
        </p:txBody>
      </p:sp>
      <p:sp>
        <p:nvSpPr>
          <p:cNvPr id="50" name="TextBox 49">
            <a:extLst>
              <a:ext uri="{FF2B5EF4-FFF2-40B4-BE49-F238E27FC236}">
                <a16:creationId xmlns:a16="http://schemas.microsoft.com/office/drawing/2014/main" id="{DCDB128C-AE57-D614-50A4-5D4A0782EAFE}"/>
              </a:ext>
            </a:extLst>
          </p:cNvPr>
          <p:cNvSpPr txBox="1"/>
          <p:nvPr/>
        </p:nvSpPr>
        <p:spPr>
          <a:xfrm>
            <a:off x="6722712" y="2265721"/>
            <a:ext cx="650696" cy="369332"/>
          </a:xfrm>
          <a:prstGeom prst="rect">
            <a:avLst/>
          </a:prstGeom>
          <a:noFill/>
        </p:spPr>
        <p:txBody>
          <a:bodyPr wrap="square">
            <a:spAutoFit/>
          </a:bodyPr>
          <a:lstStyle/>
          <a:p>
            <a:r>
              <a:rPr lang="en-GB" sz="1800" dirty="0"/>
              <a:t>📜</a:t>
            </a:r>
            <a:endParaRPr lang="en-GB" dirty="0"/>
          </a:p>
        </p:txBody>
      </p:sp>
      <p:sp>
        <p:nvSpPr>
          <p:cNvPr id="52" name="TextBox 51">
            <a:extLst>
              <a:ext uri="{FF2B5EF4-FFF2-40B4-BE49-F238E27FC236}">
                <a16:creationId xmlns:a16="http://schemas.microsoft.com/office/drawing/2014/main" id="{E88CDD65-A5B6-E872-451F-C3C3B2A3E9ED}"/>
              </a:ext>
            </a:extLst>
          </p:cNvPr>
          <p:cNvSpPr txBox="1"/>
          <p:nvPr/>
        </p:nvSpPr>
        <p:spPr>
          <a:xfrm>
            <a:off x="9271061" y="3248048"/>
            <a:ext cx="650696" cy="369332"/>
          </a:xfrm>
          <a:prstGeom prst="rect">
            <a:avLst/>
          </a:prstGeom>
          <a:noFill/>
        </p:spPr>
        <p:txBody>
          <a:bodyPr wrap="square">
            <a:spAutoFit/>
          </a:bodyPr>
          <a:lstStyle/>
          <a:p>
            <a:r>
              <a:rPr lang="en-GB" sz="1800" dirty="0"/>
              <a:t>📜</a:t>
            </a:r>
            <a:endParaRPr lang="en-GB" dirty="0"/>
          </a:p>
        </p:txBody>
      </p:sp>
      <p:sp>
        <p:nvSpPr>
          <p:cNvPr id="53" name="TextBox 52">
            <a:extLst>
              <a:ext uri="{FF2B5EF4-FFF2-40B4-BE49-F238E27FC236}">
                <a16:creationId xmlns:a16="http://schemas.microsoft.com/office/drawing/2014/main" id="{CF33511B-D387-E6EB-3193-F3719F2D941A}"/>
              </a:ext>
            </a:extLst>
          </p:cNvPr>
          <p:cNvSpPr txBox="1"/>
          <p:nvPr/>
        </p:nvSpPr>
        <p:spPr>
          <a:xfrm>
            <a:off x="7048060" y="3829986"/>
            <a:ext cx="2106008" cy="461665"/>
          </a:xfrm>
          <a:prstGeom prst="rect">
            <a:avLst/>
          </a:prstGeom>
          <a:noFill/>
        </p:spPr>
        <p:txBody>
          <a:bodyPr wrap="square" anchor="ctr">
            <a:spAutoFit/>
          </a:bodyPr>
          <a:lstStyle/>
          <a:p>
            <a:r>
              <a:rPr lang="en-GB" sz="36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fan-out</a:t>
            </a:r>
          </a:p>
        </p:txBody>
      </p:sp>
      <p:cxnSp>
        <p:nvCxnSpPr>
          <p:cNvPr id="54" name="Straight Arrow Connector 12">
            <a:extLst>
              <a:ext uri="{FF2B5EF4-FFF2-40B4-BE49-F238E27FC236}">
                <a16:creationId xmlns:a16="http://schemas.microsoft.com/office/drawing/2014/main" id="{9C76224C-E064-5848-8935-A48677AF7690}"/>
              </a:ext>
            </a:extLst>
          </p:cNvPr>
          <p:cNvCxnSpPr>
            <a:cxnSpLocks/>
            <a:endCxn id="92" idx="1"/>
          </p:cNvCxnSpPr>
          <p:nvPr/>
        </p:nvCxnSpPr>
        <p:spPr>
          <a:xfrm>
            <a:off x="3724839" y="3720929"/>
            <a:ext cx="3197242" cy="2251585"/>
          </a:xfrm>
          <a:prstGeom prst="bentConnector3">
            <a:avLst>
              <a:gd name="adj1" fmla="val -143"/>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12">
            <a:extLst>
              <a:ext uri="{FF2B5EF4-FFF2-40B4-BE49-F238E27FC236}">
                <a16:creationId xmlns:a16="http://schemas.microsoft.com/office/drawing/2014/main" id="{6D5BA70E-3DDD-F60B-710C-2F0114A96249}"/>
              </a:ext>
            </a:extLst>
          </p:cNvPr>
          <p:cNvCxnSpPr>
            <a:cxnSpLocks/>
            <a:endCxn id="122" idx="1"/>
          </p:cNvCxnSpPr>
          <p:nvPr/>
        </p:nvCxnSpPr>
        <p:spPr>
          <a:xfrm rot="16200000" flipH="1">
            <a:off x="4669209" y="3365753"/>
            <a:ext cx="1043307" cy="1710308"/>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5" name="Content Placeholder 2">
            <a:extLst>
              <a:ext uri="{FF2B5EF4-FFF2-40B4-BE49-F238E27FC236}">
                <a16:creationId xmlns:a16="http://schemas.microsoft.com/office/drawing/2014/main" id="{3F4FCD2A-5DA0-00F1-C65B-B1C627E8758D}"/>
              </a:ext>
            </a:extLst>
          </p:cNvPr>
          <p:cNvSpPr txBox="1">
            <a:spLocks/>
          </p:cNvSpPr>
          <p:nvPr/>
        </p:nvSpPr>
        <p:spPr>
          <a:xfrm>
            <a:off x="3854620" y="4338889"/>
            <a:ext cx="1747586"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trust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receiver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with info? </a:t>
            </a:r>
            <a:r>
              <a:rPr lang="en-GB" sz="2000" dirty="0"/>
              <a:t>🤔</a:t>
            </a:r>
            <a:endParaRPr lang="en-GB" sz="1400" dirty="0"/>
          </a:p>
        </p:txBody>
      </p:sp>
      <p:cxnSp>
        <p:nvCxnSpPr>
          <p:cNvPr id="86" name="Straight Arrow Connector 12">
            <a:extLst>
              <a:ext uri="{FF2B5EF4-FFF2-40B4-BE49-F238E27FC236}">
                <a16:creationId xmlns:a16="http://schemas.microsoft.com/office/drawing/2014/main" id="{032D9292-6F0F-8CEF-B462-B9B6BD227861}"/>
              </a:ext>
            </a:extLst>
          </p:cNvPr>
          <p:cNvCxnSpPr>
            <a:cxnSpLocks/>
            <a:endCxn id="122" idx="3"/>
          </p:cNvCxnSpPr>
          <p:nvPr/>
        </p:nvCxnSpPr>
        <p:spPr>
          <a:xfrm rot="5400000">
            <a:off x="9375576" y="3359326"/>
            <a:ext cx="1043307" cy="1723163"/>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9" name="Content Placeholder 2">
            <a:extLst>
              <a:ext uri="{FF2B5EF4-FFF2-40B4-BE49-F238E27FC236}">
                <a16:creationId xmlns:a16="http://schemas.microsoft.com/office/drawing/2014/main" id="{C1DC02EA-F07A-0CE4-7FB1-0DCE6C07807D}"/>
              </a:ext>
            </a:extLst>
          </p:cNvPr>
          <p:cNvSpPr txBox="1">
            <a:spLocks/>
          </p:cNvSpPr>
          <p:nvPr/>
        </p:nvSpPr>
        <p:spPr>
          <a:xfrm>
            <a:off x="9707849" y="4345230"/>
            <a:ext cx="1412017"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US" sz="2000" i="1" dirty="0">
                <a:solidFill>
                  <a:schemeClr val="accent2"/>
                </a:solidFill>
                <a:effectLst>
                  <a:glow>
                    <a:schemeClr val="bg1"/>
                  </a:glow>
                </a:effectLst>
              </a:rPr>
              <a:t>trust sender’s info?</a:t>
            </a:r>
            <a:r>
              <a:rPr lang="en-GB" sz="2000" dirty="0"/>
              <a:t> 🤔</a:t>
            </a:r>
            <a:endParaRPr lang="en-US" sz="2000" i="1" dirty="0">
              <a:solidFill>
                <a:schemeClr val="accent2"/>
              </a:solidFill>
              <a:effectLst>
                <a:glow>
                  <a:schemeClr val="bg1"/>
                </a:glow>
              </a:effectLst>
            </a:endParaRPr>
          </a:p>
        </p:txBody>
      </p:sp>
      <p:sp>
        <p:nvSpPr>
          <p:cNvPr id="92" name="TextBox 91">
            <a:extLst>
              <a:ext uri="{FF2B5EF4-FFF2-40B4-BE49-F238E27FC236}">
                <a16:creationId xmlns:a16="http://schemas.microsoft.com/office/drawing/2014/main" id="{B32437E0-D47F-CB03-F2EA-516AD6D0C45A}"/>
              </a:ext>
            </a:extLst>
          </p:cNvPr>
          <p:cNvSpPr txBox="1"/>
          <p:nvPr/>
        </p:nvSpPr>
        <p:spPr>
          <a:xfrm>
            <a:off x="6922081" y="5772459"/>
            <a:ext cx="1614810" cy="400110"/>
          </a:xfrm>
          <a:prstGeom prst="rect">
            <a:avLst/>
          </a:prstGeom>
          <a:noFill/>
        </p:spPr>
        <p:txBody>
          <a:bodyPr wrap="square" anchor="ctr">
            <a:spAutoFit/>
          </a:bodyPr>
          <a:lstStyle/>
          <a:p>
            <a:pPr algn="ctr"/>
            <a:r>
              <a:rPr lang="en-GB" sz="2800" baseline="-17000" dirty="0">
                <a:solidFill>
                  <a:schemeClr val="bg2">
                    <a:lumMod val="40000"/>
                    <a:lumOff val="60000"/>
                  </a:schemeClr>
                </a:solidFill>
                <a:effectLst>
                  <a:glow>
                    <a:schemeClr val="bg1"/>
                  </a:glow>
                </a:effectLst>
              </a:rPr>
              <a:t>ℹ️</a:t>
            </a:r>
            <a:r>
              <a:rPr lang="en-GB" sz="1800" dirty="0"/>
              <a:t> </a:t>
            </a:r>
            <a:r>
              <a:rPr lang="en-GB" sz="2000" i="1" dirty="0">
                <a:solidFill>
                  <a:schemeClr val="bg2">
                    <a:lumMod val="40000"/>
                    <a:lumOff val="60000"/>
                  </a:schemeClr>
                </a:solidFill>
                <a:effectLst>
                  <a:glow>
                    <a:schemeClr val="bg1"/>
                  </a:glow>
                </a:effectLst>
              </a:rPr>
              <a:t>user info</a:t>
            </a:r>
          </a:p>
        </p:txBody>
      </p:sp>
      <p:cxnSp>
        <p:nvCxnSpPr>
          <p:cNvPr id="96" name="Straight Arrow Connector 12">
            <a:extLst>
              <a:ext uri="{FF2B5EF4-FFF2-40B4-BE49-F238E27FC236}">
                <a16:creationId xmlns:a16="http://schemas.microsoft.com/office/drawing/2014/main" id="{D26FFAF8-5CC6-9873-90FB-62B1B95FDC77}"/>
              </a:ext>
            </a:extLst>
          </p:cNvPr>
          <p:cNvCxnSpPr>
            <a:cxnSpLocks/>
            <a:stCxn id="92" idx="3"/>
          </p:cNvCxnSpPr>
          <p:nvPr/>
        </p:nvCxnSpPr>
        <p:spPr>
          <a:xfrm flipV="1">
            <a:off x="8536891" y="3720930"/>
            <a:ext cx="2687833" cy="2251584"/>
          </a:xfrm>
          <a:prstGeom prst="bentConnector3">
            <a:avLst>
              <a:gd name="adj1" fmla="val 99925"/>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5EC4F7CC-8E7F-0D17-E99C-5274B11D2934}"/>
              </a:ext>
            </a:extLst>
          </p:cNvPr>
          <p:cNvSpPr/>
          <p:nvPr/>
        </p:nvSpPr>
        <p:spPr>
          <a:xfrm>
            <a:off x="6047491" y="3080923"/>
            <a:ext cx="2989631" cy="68355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endParaRPr lang="en-US" sz="2000" i="1" dirty="0">
              <a:solidFill>
                <a:schemeClr val="bg2">
                  <a:lumMod val="40000"/>
                  <a:lumOff val="60000"/>
                </a:schemeClr>
              </a:solidFill>
              <a:effectLst>
                <a:glow>
                  <a:schemeClr val="bg1"/>
                </a:glow>
              </a:effectLst>
            </a:endParaRPr>
          </a:p>
        </p:txBody>
      </p:sp>
      <p:sp>
        <p:nvSpPr>
          <p:cNvPr id="122" name="Rectangle 121">
            <a:extLst>
              <a:ext uri="{FF2B5EF4-FFF2-40B4-BE49-F238E27FC236}">
                <a16:creationId xmlns:a16="http://schemas.microsoft.com/office/drawing/2014/main" id="{52C5F5E6-0176-6C71-9690-92ED5D11BED5}"/>
              </a:ext>
            </a:extLst>
          </p:cNvPr>
          <p:cNvSpPr/>
          <p:nvPr/>
        </p:nvSpPr>
        <p:spPr>
          <a:xfrm>
            <a:off x="6046016" y="4400783"/>
            <a:ext cx="2989631" cy="68355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endParaRPr lang="en-US" sz="2000" i="1" dirty="0">
              <a:solidFill>
                <a:schemeClr val="bg2">
                  <a:lumMod val="40000"/>
                  <a:lumOff val="60000"/>
                </a:schemeClr>
              </a:solidFill>
              <a:effectLst>
                <a:glow>
                  <a:schemeClr val="bg1"/>
                </a:glow>
              </a:effectLst>
            </a:endParaRPr>
          </a:p>
        </p:txBody>
      </p:sp>
      <p:sp>
        <p:nvSpPr>
          <p:cNvPr id="132" name="TextBox 131">
            <a:extLst>
              <a:ext uri="{FF2B5EF4-FFF2-40B4-BE49-F238E27FC236}">
                <a16:creationId xmlns:a16="http://schemas.microsoft.com/office/drawing/2014/main" id="{5EA2FB91-54E7-DBA4-EC6D-2D9AD9BEE704}"/>
              </a:ext>
            </a:extLst>
          </p:cNvPr>
          <p:cNvSpPr txBox="1"/>
          <p:nvPr/>
        </p:nvSpPr>
        <p:spPr>
          <a:xfrm>
            <a:off x="7836142" y="2138341"/>
            <a:ext cx="2106008" cy="400110"/>
          </a:xfrm>
          <a:prstGeom prst="rect">
            <a:avLst/>
          </a:prstGeom>
          <a:noFill/>
        </p:spPr>
        <p:txBody>
          <a:bodyPr wrap="square" anchor="ctr">
            <a:spAutoFit/>
          </a:bodyPr>
          <a:lstStyle/>
          <a:p>
            <a:r>
              <a:rPr lang="en-GB" dirty="0"/>
              <a:t>📜</a:t>
            </a:r>
            <a:r>
              <a:rPr lang="en-GB" sz="1800" dirty="0"/>
              <a:t> </a:t>
            </a:r>
            <a:r>
              <a:rPr lang="en-GB" sz="2000" i="1" dirty="0">
                <a:solidFill>
                  <a:schemeClr val="bg2">
                    <a:lumMod val="40000"/>
                    <a:lumOff val="60000"/>
                  </a:schemeClr>
                </a:solidFill>
                <a:effectLst>
                  <a:glow>
                    <a:schemeClr val="bg1"/>
                  </a:glow>
                </a:effectLst>
              </a:rPr>
              <a:t>manifest</a:t>
            </a:r>
          </a:p>
        </p:txBody>
      </p:sp>
      <p:grpSp>
        <p:nvGrpSpPr>
          <p:cNvPr id="133" name="Group 132">
            <a:extLst>
              <a:ext uri="{FF2B5EF4-FFF2-40B4-BE49-F238E27FC236}">
                <a16:creationId xmlns:a16="http://schemas.microsoft.com/office/drawing/2014/main" id="{2180D6D0-A4AA-4CBC-45E2-1184ACF85E72}"/>
              </a:ext>
            </a:extLst>
          </p:cNvPr>
          <p:cNvGrpSpPr/>
          <p:nvPr/>
        </p:nvGrpSpPr>
        <p:grpSpPr>
          <a:xfrm>
            <a:off x="3287962" y="2790701"/>
            <a:ext cx="2095322" cy="972578"/>
            <a:chOff x="6139542" y="1010603"/>
            <a:chExt cx="3418797" cy="972578"/>
          </a:xfrm>
        </p:grpSpPr>
        <p:sp>
          <p:nvSpPr>
            <p:cNvPr id="134" name="Rectangle 133">
              <a:extLst>
                <a:ext uri="{FF2B5EF4-FFF2-40B4-BE49-F238E27FC236}">
                  <a16:creationId xmlns:a16="http://schemas.microsoft.com/office/drawing/2014/main" id="{E0B6A71A-56A6-9272-6C38-1B29777ED1EB}"/>
                </a:ext>
              </a:extLst>
            </p:cNvPr>
            <p:cNvSpPr/>
            <p:nvPr/>
          </p:nvSpPr>
          <p:spPr>
            <a:xfrm>
              <a:off x="6236556" y="1375596"/>
              <a:ext cx="325615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35" name="Rectangle 134">
              <a:extLst>
                <a:ext uri="{FF2B5EF4-FFF2-40B4-BE49-F238E27FC236}">
                  <a16:creationId xmlns:a16="http://schemas.microsoft.com/office/drawing/2014/main" id="{490F180F-976C-013D-404E-FA9DC5F1F277}"/>
                </a:ext>
              </a:extLst>
            </p:cNvPr>
            <p:cNvSpPr/>
            <p:nvPr/>
          </p:nvSpPr>
          <p:spPr>
            <a:xfrm>
              <a:off x="6139542" y="1010603"/>
              <a:ext cx="3418797" cy="972578"/>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Tree>
    <p:extLst>
      <p:ext uri="{BB962C8B-B14F-4D97-AF65-F5344CB8AC3E}">
        <p14:creationId xmlns:p14="http://schemas.microsoft.com/office/powerpoint/2010/main" val="38343358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306280"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Trusting</a:t>
            </a:r>
          </a:p>
          <a:p>
            <a:pPr marL="225425" indent="0">
              <a:lnSpc>
                <a:spcPct val="100000"/>
              </a:lnSpc>
              <a:spcAft>
                <a:spcPts val="900"/>
              </a:spcAft>
              <a:buNone/>
            </a:pPr>
            <a:r>
              <a:rPr lang="en-US" sz="2400" b="1" dirty="0">
                <a:solidFill>
                  <a:schemeClr val="accent6"/>
                </a:solidFill>
              </a:rPr>
              <a:t>• Securing</a:t>
            </a:r>
          </a:p>
          <a:p>
            <a:pPr marL="225425" indent="0">
              <a:lnSpc>
                <a:spcPct val="100000"/>
              </a:lnSpc>
              <a:spcAft>
                <a:spcPts val="900"/>
              </a:spcAft>
              <a:buNone/>
            </a:pPr>
            <a:r>
              <a:rPr lang="en-US" sz="2400" dirty="0">
                <a:solidFill>
                  <a:schemeClr val="bg1">
                    <a:lumMod val="50000"/>
                    <a:lumOff val="50000"/>
                  </a:schemeClr>
                </a:solidFill>
              </a:rPr>
              <a:t>•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Interacting</a:t>
            </a:r>
          </a:p>
          <a:p>
            <a:pPr marL="225425" indent="0">
              <a:lnSpc>
                <a:spcPct val="100000"/>
              </a:lnSpc>
              <a:spcAft>
                <a:spcPts val="900"/>
              </a:spcAft>
              <a:buNone/>
            </a:pPr>
            <a:r>
              <a:rPr lang="en-US" sz="2400" dirty="0">
                <a:solidFill>
                  <a:schemeClr val="bg1">
                    <a:lumMod val="50000"/>
                    <a:lumOff val="50000"/>
                  </a:schemeClr>
                </a:solidFill>
              </a:rPr>
              <a:t>•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Connecting</a:t>
            </a:r>
          </a:p>
          <a:p>
            <a:pPr marL="225425" indent="0">
              <a:lnSpc>
                <a:spcPct val="100000"/>
              </a:lnSpc>
              <a:spcAft>
                <a:spcPts val="900"/>
              </a:spcAft>
              <a:buNone/>
            </a:pPr>
            <a:r>
              <a:rPr lang="en-US" sz="2400" dirty="0">
                <a:solidFill>
                  <a:schemeClr val="bg1">
                    <a:lumMod val="50000"/>
                    <a:lumOff val="50000"/>
                  </a:schemeClr>
                </a:solidFill>
              </a:rPr>
              <a:t>•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Securing</a:t>
            </a:r>
          </a:p>
        </p:txBody>
      </p:sp>
      <p:sp>
        <p:nvSpPr>
          <p:cNvPr id="7" name="Rectangle 6">
            <a:extLst>
              <a:ext uri="{FF2B5EF4-FFF2-40B4-BE49-F238E27FC236}">
                <a16:creationId xmlns:a16="http://schemas.microsoft.com/office/drawing/2014/main" id="{A9FC4F85-8E48-2851-1945-561B7E31CB53}"/>
              </a:ext>
            </a:extLst>
          </p:cNvPr>
          <p:cNvSpPr/>
          <p:nvPr/>
        </p:nvSpPr>
        <p:spPr>
          <a:xfrm>
            <a:off x="3284747" y="2472055"/>
            <a:ext cx="210192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1</a:t>
            </a:r>
          </a:p>
        </p:txBody>
      </p:sp>
      <p:sp>
        <p:nvSpPr>
          <p:cNvPr id="14" name="Rectangle 13">
            <a:extLst>
              <a:ext uri="{FF2B5EF4-FFF2-40B4-BE49-F238E27FC236}">
                <a16:creationId xmlns:a16="http://schemas.microsoft.com/office/drawing/2014/main" id="{8B7703C8-502D-55D0-F785-45516D0D3D92}"/>
              </a:ext>
            </a:extLst>
          </p:cNvPr>
          <p:cNvSpPr/>
          <p:nvPr/>
        </p:nvSpPr>
        <p:spPr>
          <a:xfrm>
            <a:off x="9494094" y="2472055"/>
            <a:ext cx="210192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2</a:t>
            </a:r>
          </a:p>
        </p:txBody>
      </p:sp>
      <p:sp>
        <p:nvSpPr>
          <p:cNvPr id="18" name="Rectangle 17">
            <a:extLst>
              <a:ext uri="{FF2B5EF4-FFF2-40B4-BE49-F238E27FC236}">
                <a16:creationId xmlns:a16="http://schemas.microsoft.com/office/drawing/2014/main" id="{6070D474-68C5-4E2A-4884-AA56D9867C2E}"/>
              </a:ext>
            </a:extLst>
          </p:cNvPr>
          <p:cNvSpPr/>
          <p:nvPr/>
        </p:nvSpPr>
        <p:spPr>
          <a:xfrm>
            <a:off x="5667289" y="4273700"/>
            <a:ext cx="158281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DNS 1</a:t>
            </a:r>
          </a:p>
          <a:p>
            <a:endParaRPr lang="en-GB" sz="2400" dirty="0">
              <a:solidFill>
                <a:sysClr val="windowText" lastClr="000000"/>
              </a:solidFill>
              <a:latin typeface="+mj-lt"/>
              <a:cs typeface="Arial" panose="020B0604020202020204" pitchFamily="34" charset="0"/>
            </a:endParaRPr>
          </a:p>
          <a:p>
            <a:endParaRPr lang="en-GB" sz="2400" dirty="0">
              <a:solidFill>
                <a:sysClr val="windowText" lastClr="000000"/>
              </a:solidFill>
              <a:latin typeface="+mj-lt"/>
              <a:cs typeface="Arial" panose="020B0604020202020204" pitchFamily="34" charset="0"/>
            </a:endParaRPr>
          </a:p>
        </p:txBody>
      </p:sp>
      <p:sp>
        <p:nvSpPr>
          <p:cNvPr id="19" name="Rectangle 18">
            <a:extLst>
              <a:ext uri="{FF2B5EF4-FFF2-40B4-BE49-F238E27FC236}">
                <a16:creationId xmlns:a16="http://schemas.microsoft.com/office/drawing/2014/main" id="{3D5D5D8E-2AA2-F0C7-2DE1-757E7BDEF21B}"/>
              </a:ext>
            </a:extLst>
          </p:cNvPr>
          <p:cNvSpPr/>
          <p:nvPr/>
        </p:nvSpPr>
        <p:spPr>
          <a:xfrm>
            <a:off x="8106172" y="679783"/>
            <a:ext cx="158281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DNS 2</a:t>
            </a:r>
          </a:p>
        </p:txBody>
      </p:sp>
      <p:cxnSp>
        <p:nvCxnSpPr>
          <p:cNvPr id="21" name="Straight Arrow Connector 12">
            <a:extLst>
              <a:ext uri="{FF2B5EF4-FFF2-40B4-BE49-F238E27FC236}">
                <a16:creationId xmlns:a16="http://schemas.microsoft.com/office/drawing/2014/main" id="{6AA5226D-A59B-3587-8E26-2CCE576E4AB8}"/>
              </a:ext>
            </a:extLst>
          </p:cNvPr>
          <p:cNvCxnSpPr>
            <a:cxnSpLocks/>
            <a:stCxn id="7" idx="2"/>
            <a:endCxn id="18" idx="1"/>
          </p:cNvCxnSpPr>
          <p:nvPr/>
        </p:nvCxnSpPr>
        <p:spPr>
          <a:xfrm rot="16200000" flipH="1">
            <a:off x="4241221" y="3128724"/>
            <a:ext cx="1520554" cy="1331581"/>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B5CFA5E0-8A7D-8DBC-8BE0-ECD50F82043B}"/>
              </a:ext>
            </a:extLst>
          </p:cNvPr>
          <p:cNvSpPr txBox="1">
            <a:spLocks/>
          </p:cNvSpPr>
          <p:nvPr/>
        </p:nvSpPr>
        <p:spPr>
          <a:xfrm>
            <a:off x="4737105" y="3417033"/>
            <a:ext cx="2388090"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dirty="0">
                <a:solidFill>
                  <a:schemeClr val="accent4"/>
                </a:solidFill>
                <a:effectLst>
                  <a:glow>
                    <a:schemeClr val="bg1"/>
                  </a:glow>
                </a:effectLst>
              </a:rPr>
              <a:t>🔐</a:t>
            </a:r>
            <a:r>
              <a:rPr lang="en-US" sz="2000" i="1" dirty="0">
                <a:solidFill>
                  <a:schemeClr val="accent4"/>
                </a:solidFill>
                <a:effectLst>
                  <a:glow>
                    <a:schemeClr val="bg1"/>
                  </a:glow>
                </a:effectLst>
              </a:rPr>
              <a:t> DKIM </a:t>
            </a:r>
            <a:br>
              <a:rPr lang="en-US" sz="2000" i="1" dirty="0">
                <a:solidFill>
                  <a:schemeClr val="accent4"/>
                </a:solidFill>
                <a:effectLst>
                  <a:glow>
                    <a:schemeClr val="bg1"/>
                  </a:glow>
                </a:effectLst>
              </a:rPr>
            </a:br>
            <a:r>
              <a:rPr lang="en-US" sz="2000" i="1" dirty="0">
                <a:solidFill>
                  <a:schemeClr val="accent4"/>
                </a:solidFill>
                <a:effectLst>
                  <a:glow>
                    <a:schemeClr val="bg1"/>
                  </a:glow>
                </a:effectLst>
              </a:rPr>
              <a:t>     public key</a:t>
            </a:r>
          </a:p>
        </p:txBody>
      </p:sp>
      <p:cxnSp>
        <p:nvCxnSpPr>
          <p:cNvPr id="28" name="Straight Arrow Connector 12">
            <a:extLst>
              <a:ext uri="{FF2B5EF4-FFF2-40B4-BE49-F238E27FC236}">
                <a16:creationId xmlns:a16="http://schemas.microsoft.com/office/drawing/2014/main" id="{8BA1E306-43EA-4F7C-3693-980422477C61}"/>
              </a:ext>
            </a:extLst>
          </p:cNvPr>
          <p:cNvCxnSpPr>
            <a:cxnSpLocks/>
            <a:stCxn id="14" idx="0"/>
            <a:endCxn id="19" idx="3"/>
          </p:cNvCxnSpPr>
          <p:nvPr/>
        </p:nvCxnSpPr>
        <p:spPr>
          <a:xfrm rot="16200000" flipV="1">
            <a:off x="9361430" y="1288429"/>
            <a:ext cx="1511180" cy="856071"/>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DC0A1A3A-14B8-B3AB-0C88-93B016C8EDAC}"/>
              </a:ext>
            </a:extLst>
          </p:cNvPr>
          <p:cNvSpPr txBox="1">
            <a:spLocks/>
          </p:cNvSpPr>
          <p:nvPr/>
        </p:nvSpPr>
        <p:spPr>
          <a:xfrm>
            <a:off x="10035374" y="633132"/>
            <a:ext cx="1720569"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dirty="0"/>
              <a:t>🅰️ </a:t>
            </a:r>
            <a:r>
              <a:rPr lang="en-US" sz="2000" i="1" dirty="0">
                <a:solidFill>
                  <a:schemeClr val="accent4"/>
                </a:solidFill>
                <a:effectLst>
                  <a:glow>
                    <a:schemeClr val="bg1"/>
                  </a:glow>
                </a:effectLst>
              </a:rPr>
              <a:t>HTTPS  </a:t>
            </a:r>
            <a:br>
              <a:rPr lang="en-US" sz="2000" i="1" dirty="0">
                <a:solidFill>
                  <a:schemeClr val="accent4"/>
                </a:solidFill>
                <a:effectLst>
                  <a:glow>
                    <a:schemeClr val="bg1"/>
                  </a:glow>
                </a:effectLst>
              </a:rPr>
            </a:br>
            <a:r>
              <a:rPr lang="en-US" sz="2000" i="1" dirty="0">
                <a:solidFill>
                  <a:schemeClr val="accent4"/>
                </a:solidFill>
                <a:effectLst>
                  <a:glow>
                    <a:schemeClr val="bg1"/>
                  </a:glow>
                </a:effectLst>
              </a:rPr>
              <a:t>     webhook</a:t>
            </a:r>
            <a:br>
              <a:rPr lang="en-US" sz="2000" i="1" dirty="0">
                <a:solidFill>
                  <a:schemeClr val="accent4"/>
                </a:solidFill>
                <a:effectLst>
                  <a:glow>
                    <a:schemeClr val="bg1"/>
                  </a:glow>
                </a:effectLst>
              </a:rPr>
            </a:br>
            <a:r>
              <a:rPr lang="en-US" sz="2000" i="1" dirty="0">
                <a:solidFill>
                  <a:schemeClr val="accent4"/>
                </a:solidFill>
                <a:effectLst>
                  <a:glow>
                    <a:schemeClr val="bg1"/>
                  </a:glow>
                </a:effectLst>
              </a:rPr>
              <a:t>     endpoints</a:t>
            </a:r>
          </a:p>
        </p:txBody>
      </p:sp>
      <p:cxnSp>
        <p:nvCxnSpPr>
          <p:cNvPr id="41" name="Straight Arrow Connector 12">
            <a:extLst>
              <a:ext uri="{FF2B5EF4-FFF2-40B4-BE49-F238E27FC236}">
                <a16:creationId xmlns:a16="http://schemas.microsoft.com/office/drawing/2014/main" id="{07D01A50-FBE9-5344-681F-65525E42B543}"/>
              </a:ext>
            </a:extLst>
          </p:cNvPr>
          <p:cNvCxnSpPr>
            <a:cxnSpLocks/>
            <a:endCxn id="42" idx="1"/>
          </p:cNvCxnSpPr>
          <p:nvPr/>
        </p:nvCxnSpPr>
        <p:spPr>
          <a:xfrm rot="16200000" flipH="1">
            <a:off x="4053579" y="3104011"/>
            <a:ext cx="2938275" cy="2798730"/>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03E0BC0-3568-2FDD-703A-513A2715D850}"/>
              </a:ext>
            </a:extLst>
          </p:cNvPr>
          <p:cNvSpPr txBox="1"/>
          <p:nvPr/>
        </p:nvSpPr>
        <p:spPr>
          <a:xfrm>
            <a:off x="6922081" y="5618571"/>
            <a:ext cx="1614810" cy="707886"/>
          </a:xfrm>
          <a:prstGeom prst="rect">
            <a:avLst/>
          </a:prstGeom>
          <a:noFill/>
        </p:spPr>
        <p:txBody>
          <a:bodyPr wrap="square" anchor="ctr">
            <a:spAutoFit/>
          </a:bodyPr>
          <a:lstStyle/>
          <a:p>
            <a:pPr algn="ctr"/>
            <a:r>
              <a:rPr lang="en-US" sz="2000" dirty="0">
                <a:solidFill>
                  <a:schemeClr val="accent4"/>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signed message</a:t>
            </a:r>
          </a:p>
        </p:txBody>
      </p:sp>
      <p:cxnSp>
        <p:nvCxnSpPr>
          <p:cNvPr id="43" name="Straight Arrow Connector 12">
            <a:extLst>
              <a:ext uri="{FF2B5EF4-FFF2-40B4-BE49-F238E27FC236}">
                <a16:creationId xmlns:a16="http://schemas.microsoft.com/office/drawing/2014/main" id="{933ECAD4-44CB-1362-1EBE-EDFDC8642F4B}"/>
              </a:ext>
            </a:extLst>
          </p:cNvPr>
          <p:cNvCxnSpPr>
            <a:cxnSpLocks/>
            <a:stCxn id="42" idx="3"/>
          </p:cNvCxnSpPr>
          <p:nvPr/>
        </p:nvCxnSpPr>
        <p:spPr>
          <a:xfrm flipV="1">
            <a:off x="8536891" y="3034237"/>
            <a:ext cx="2243993" cy="2938277"/>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2">
            <a:extLst>
              <a:ext uri="{FF2B5EF4-FFF2-40B4-BE49-F238E27FC236}">
                <a16:creationId xmlns:a16="http://schemas.microsoft.com/office/drawing/2014/main" id="{6A9BCF2A-0661-E16A-A3E1-445737362911}"/>
              </a:ext>
            </a:extLst>
          </p:cNvPr>
          <p:cNvCxnSpPr>
            <a:cxnSpLocks/>
            <a:stCxn id="14" idx="2"/>
            <a:endCxn id="18" idx="3"/>
          </p:cNvCxnSpPr>
          <p:nvPr/>
        </p:nvCxnSpPr>
        <p:spPr>
          <a:xfrm rot="5400000">
            <a:off x="8137301" y="2147038"/>
            <a:ext cx="1520554" cy="3294954"/>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A5994A47-A7FA-5D7F-4BBD-6854698C0A6D}"/>
              </a:ext>
            </a:extLst>
          </p:cNvPr>
          <p:cNvSpPr txBox="1">
            <a:spLocks/>
          </p:cNvSpPr>
          <p:nvPr/>
        </p:nvSpPr>
        <p:spPr>
          <a:xfrm>
            <a:off x="9144456" y="4273700"/>
            <a:ext cx="1400598"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signed by sender? </a:t>
            </a:r>
            <a:r>
              <a:rPr lang="en-GB" sz="2000" dirty="0"/>
              <a:t>🤔</a:t>
            </a:r>
            <a:endParaRPr lang="en-GB" sz="1400" dirty="0"/>
          </a:p>
        </p:txBody>
      </p:sp>
      <p:cxnSp>
        <p:nvCxnSpPr>
          <p:cNvPr id="76" name="Straight Arrow Connector 12">
            <a:extLst>
              <a:ext uri="{FF2B5EF4-FFF2-40B4-BE49-F238E27FC236}">
                <a16:creationId xmlns:a16="http://schemas.microsoft.com/office/drawing/2014/main" id="{ED80B4B1-1FA2-23C7-F431-DC7CC3FBE758}"/>
              </a:ext>
            </a:extLst>
          </p:cNvPr>
          <p:cNvCxnSpPr>
            <a:cxnSpLocks/>
            <a:stCxn id="7" idx="0"/>
            <a:endCxn id="19" idx="1"/>
          </p:cNvCxnSpPr>
          <p:nvPr/>
        </p:nvCxnSpPr>
        <p:spPr>
          <a:xfrm rot="5400000" flipH="1" flipV="1">
            <a:off x="5465350" y="-168767"/>
            <a:ext cx="1511180" cy="3770464"/>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a:extLst>
              <a:ext uri="{FF2B5EF4-FFF2-40B4-BE49-F238E27FC236}">
                <a16:creationId xmlns:a16="http://schemas.microsoft.com/office/drawing/2014/main" id="{03E9AEA2-47F9-19EE-5371-FEE6358AE38A}"/>
              </a:ext>
            </a:extLst>
          </p:cNvPr>
          <p:cNvSpPr txBox="1">
            <a:spLocks/>
          </p:cNvSpPr>
          <p:nvPr/>
        </p:nvSpPr>
        <p:spPr>
          <a:xfrm>
            <a:off x="5066855" y="1691317"/>
            <a:ext cx="2891825"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where are the receiver’s endpoints? </a:t>
            </a:r>
            <a:r>
              <a:rPr lang="en-GB" sz="2000" dirty="0"/>
              <a:t>🤔</a:t>
            </a:r>
            <a:endParaRPr lang="en-GB" sz="1400" dirty="0"/>
          </a:p>
        </p:txBody>
      </p:sp>
    </p:spTree>
    <p:extLst>
      <p:ext uri="{BB962C8B-B14F-4D97-AF65-F5344CB8AC3E}">
        <p14:creationId xmlns:p14="http://schemas.microsoft.com/office/powerpoint/2010/main" val="23285774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3A8D415-BF70-2DCC-A431-B495FE67AB50}"/>
              </a:ext>
            </a:extLst>
          </p:cNvPr>
          <p:cNvSpPr/>
          <p:nvPr/>
        </p:nvSpPr>
        <p:spPr>
          <a:xfrm>
            <a:off x="8230585" y="1612204"/>
            <a:ext cx="3490354" cy="423045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69" name="Rectangle 68">
            <a:extLst>
              <a:ext uri="{FF2B5EF4-FFF2-40B4-BE49-F238E27FC236}">
                <a16:creationId xmlns:a16="http://schemas.microsoft.com/office/drawing/2014/main" id="{F55A2B4A-1E6F-F134-E998-32629D487114}"/>
              </a:ext>
            </a:extLst>
          </p:cNvPr>
          <p:cNvSpPr/>
          <p:nvPr/>
        </p:nvSpPr>
        <p:spPr>
          <a:xfrm>
            <a:off x="3356211" y="1612205"/>
            <a:ext cx="3577647" cy="423045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Trusting</a:t>
            </a:r>
          </a:p>
          <a:p>
            <a:pPr marL="225425" indent="0">
              <a:lnSpc>
                <a:spcPct val="100000"/>
              </a:lnSpc>
              <a:spcAft>
                <a:spcPts val="900"/>
              </a:spcAft>
              <a:buNone/>
            </a:pPr>
            <a:r>
              <a:rPr lang="en-US" sz="2400" dirty="0">
                <a:solidFill>
                  <a:schemeClr val="bg1">
                    <a:lumMod val="50000"/>
                    <a:lumOff val="50000"/>
                  </a:schemeClr>
                </a:solidFill>
              </a:rPr>
              <a:t>• Securing</a:t>
            </a:r>
          </a:p>
          <a:p>
            <a:pPr marL="225425" indent="0">
              <a:lnSpc>
                <a:spcPct val="100000"/>
              </a:lnSpc>
              <a:spcAft>
                <a:spcPts val="900"/>
              </a:spcAft>
              <a:buNone/>
            </a:pPr>
            <a:r>
              <a:rPr lang="en-US" sz="2400" b="1" dirty="0">
                <a:solidFill>
                  <a:schemeClr val="accent6"/>
                </a:solidFill>
              </a:rPr>
              <a:t>•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Interacting</a:t>
            </a:r>
          </a:p>
          <a:p>
            <a:pPr marL="225425" indent="0">
              <a:lnSpc>
                <a:spcPct val="100000"/>
              </a:lnSpc>
              <a:spcAft>
                <a:spcPts val="900"/>
              </a:spcAft>
              <a:buNone/>
            </a:pPr>
            <a:r>
              <a:rPr lang="en-US" sz="2400" dirty="0">
                <a:solidFill>
                  <a:schemeClr val="bg1">
                    <a:lumMod val="50000"/>
                    <a:lumOff val="50000"/>
                  </a:schemeClr>
                </a:solidFill>
              </a:rPr>
              <a:t>• Forgetting</a:t>
            </a: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Connecting</a:t>
            </a:r>
          </a:p>
          <a:p>
            <a:pPr marL="225425" indent="0">
              <a:lnSpc>
                <a:spcPct val="100000"/>
              </a:lnSpc>
              <a:spcAft>
                <a:spcPts val="900"/>
              </a:spcAft>
              <a:buNone/>
            </a:pPr>
            <a:r>
              <a:rPr lang="en-US" sz="2400" dirty="0">
                <a:solidFill>
                  <a:schemeClr val="bg1">
                    <a:lumMod val="50000"/>
                    <a:lumOff val="50000"/>
                  </a:schemeClr>
                </a:solidFill>
              </a:rPr>
              <a:t>•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Paying</a:t>
            </a:r>
          </a:p>
        </p:txBody>
      </p:sp>
      <p:grpSp>
        <p:nvGrpSpPr>
          <p:cNvPr id="16" name="Group 15">
            <a:extLst>
              <a:ext uri="{FF2B5EF4-FFF2-40B4-BE49-F238E27FC236}">
                <a16:creationId xmlns:a16="http://schemas.microsoft.com/office/drawing/2014/main" id="{17329AB5-1770-F737-E2FB-90EE8C47CCDE}"/>
              </a:ext>
            </a:extLst>
          </p:cNvPr>
          <p:cNvGrpSpPr/>
          <p:nvPr/>
        </p:nvGrpSpPr>
        <p:grpSpPr>
          <a:xfrm>
            <a:off x="4372070" y="4142831"/>
            <a:ext cx="2250043" cy="1014729"/>
            <a:chOff x="3355998" y="1343225"/>
            <a:chExt cx="2250043" cy="1014729"/>
          </a:xfrm>
        </p:grpSpPr>
        <p:sp>
          <p:nvSpPr>
            <p:cNvPr id="4" name="Rectangle 3">
              <a:extLst>
                <a:ext uri="{FF2B5EF4-FFF2-40B4-BE49-F238E27FC236}">
                  <a16:creationId xmlns:a16="http://schemas.microsoft.com/office/drawing/2014/main" id="{EAE36DFA-5B98-FF38-07D3-F61EDAE0D3DE}"/>
                </a:ext>
              </a:extLst>
            </p:cNvPr>
            <p:cNvSpPr/>
            <p:nvPr/>
          </p:nvSpPr>
          <p:spPr>
            <a:xfrm>
              <a:off x="3460415" y="1706525"/>
              <a:ext cx="206796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Payer</a:t>
              </a:r>
            </a:p>
          </p:txBody>
        </p:sp>
        <p:sp>
          <p:nvSpPr>
            <p:cNvPr id="5" name="Rectangle 4">
              <a:extLst>
                <a:ext uri="{FF2B5EF4-FFF2-40B4-BE49-F238E27FC236}">
                  <a16:creationId xmlns:a16="http://schemas.microsoft.com/office/drawing/2014/main" id="{7577623C-241E-B472-EE4E-3E60FB486A6B}"/>
                </a:ext>
              </a:extLst>
            </p:cNvPr>
            <p:cNvSpPr/>
            <p:nvPr/>
          </p:nvSpPr>
          <p:spPr>
            <a:xfrm>
              <a:off x="3355998" y="1343225"/>
              <a:ext cx="2250043"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2800" tIns="36000" rIns="72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Vault</a:t>
              </a:r>
            </a:p>
          </p:txBody>
        </p:sp>
      </p:grpSp>
      <p:grpSp>
        <p:nvGrpSpPr>
          <p:cNvPr id="15" name="Group 14">
            <a:extLst>
              <a:ext uri="{FF2B5EF4-FFF2-40B4-BE49-F238E27FC236}">
                <a16:creationId xmlns:a16="http://schemas.microsoft.com/office/drawing/2014/main" id="{8652008D-A553-582A-FA76-5DE478BDE374}"/>
              </a:ext>
            </a:extLst>
          </p:cNvPr>
          <p:cNvGrpSpPr/>
          <p:nvPr/>
        </p:nvGrpSpPr>
        <p:grpSpPr>
          <a:xfrm>
            <a:off x="8437209" y="2081941"/>
            <a:ext cx="2250048" cy="1014729"/>
            <a:chOff x="7125195" y="1395349"/>
            <a:chExt cx="2250048" cy="1014729"/>
          </a:xfrm>
        </p:grpSpPr>
        <p:sp>
          <p:nvSpPr>
            <p:cNvPr id="7" name="Rectangle 6">
              <a:extLst>
                <a:ext uri="{FF2B5EF4-FFF2-40B4-BE49-F238E27FC236}">
                  <a16:creationId xmlns:a16="http://schemas.microsoft.com/office/drawing/2014/main" id="{92DD5F42-A662-E4DD-FADB-AD80854D1A79}"/>
                </a:ext>
              </a:extLst>
            </p:cNvPr>
            <p:cNvSpPr/>
            <p:nvPr/>
          </p:nvSpPr>
          <p:spPr>
            <a:xfrm>
              <a:off x="7229612" y="1758649"/>
              <a:ext cx="206796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 </a:t>
              </a:r>
              <a:r>
                <a:rPr lang="en-GB" sz="2400" dirty="0">
                  <a:solidFill>
                    <a:sysClr val="windowText" lastClr="000000"/>
                  </a:solidFill>
                  <a:latin typeface="+mj-lt"/>
                  <a:cs typeface="Arial" panose="020B0604020202020204" pitchFamily="34" charset="0"/>
                </a:rPr>
                <a:t>Seller</a:t>
              </a:r>
            </a:p>
          </p:txBody>
        </p:sp>
        <p:sp>
          <p:nvSpPr>
            <p:cNvPr id="9" name="Rectangle 8">
              <a:extLst>
                <a:ext uri="{FF2B5EF4-FFF2-40B4-BE49-F238E27FC236}">
                  <a16:creationId xmlns:a16="http://schemas.microsoft.com/office/drawing/2014/main" id="{6B673340-7A08-85CC-9DA2-1A4C97DF45FF}"/>
                </a:ext>
              </a:extLst>
            </p:cNvPr>
            <p:cNvSpPr/>
            <p:nvPr/>
          </p:nvSpPr>
          <p:spPr>
            <a:xfrm>
              <a:off x="7125195" y="1395349"/>
              <a:ext cx="225004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 Domain</a:t>
              </a:r>
            </a:p>
            <a:p>
              <a:pPr eaLnBrk="1" fontAlgn="auto" hangingPunct="1">
                <a:spcBef>
                  <a:spcPts val="0"/>
                </a:spcBef>
                <a:spcAft>
                  <a:spcPts val="0"/>
                </a:spcAft>
                <a:defRPr/>
              </a:pPr>
              <a:endParaRPr lang="en-GB" sz="2800" baseline="-11000" dirty="0">
                <a:solidFill>
                  <a:schemeClr val="bg2">
                    <a:lumMod val="40000"/>
                    <a:lumOff val="60000"/>
                  </a:schemeClr>
                </a:solidFill>
                <a:effectLst>
                  <a:glow>
                    <a:schemeClr val="bg1"/>
                  </a:glow>
                </a:effectLst>
              </a:endParaRPr>
            </a:p>
          </p:txBody>
        </p:sp>
      </p:grpSp>
      <p:sp>
        <p:nvSpPr>
          <p:cNvPr id="12" name="Rectangle 11">
            <a:extLst>
              <a:ext uri="{FF2B5EF4-FFF2-40B4-BE49-F238E27FC236}">
                <a16:creationId xmlns:a16="http://schemas.microsoft.com/office/drawing/2014/main" id="{7650AAC2-85AD-C121-FE8A-A610F99DB5D0}"/>
              </a:ext>
            </a:extLst>
          </p:cNvPr>
          <p:cNvSpPr/>
          <p:nvPr/>
        </p:nvSpPr>
        <p:spPr>
          <a:xfrm>
            <a:off x="8541626" y="4506131"/>
            <a:ext cx="206796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Collector</a:t>
            </a:r>
          </a:p>
        </p:txBody>
      </p:sp>
      <p:sp>
        <p:nvSpPr>
          <p:cNvPr id="13" name="Rectangle 12">
            <a:extLst>
              <a:ext uri="{FF2B5EF4-FFF2-40B4-BE49-F238E27FC236}">
                <a16:creationId xmlns:a16="http://schemas.microsoft.com/office/drawing/2014/main" id="{6070A4AA-F1B1-E01D-8F14-680D3B325690}"/>
              </a:ext>
            </a:extLst>
          </p:cNvPr>
          <p:cNvSpPr/>
          <p:nvPr/>
        </p:nvSpPr>
        <p:spPr>
          <a:xfrm>
            <a:off x="8437209" y="4142831"/>
            <a:ext cx="2250056"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2800" tIns="36000" rIns="72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Vault</a:t>
            </a:r>
          </a:p>
        </p:txBody>
      </p:sp>
      <p:sp>
        <p:nvSpPr>
          <p:cNvPr id="14" name="Rectangle 13">
            <a:extLst>
              <a:ext uri="{FF2B5EF4-FFF2-40B4-BE49-F238E27FC236}">
                <a16:creationId xmlns:a16="http://schemas.microsoft.com/office/drawing/2014/main" id="{BD3880C4-8BC8-F87A-AAF9-9FC5779FDD80}"/>
              </a:ext>
            </a:extLst>
          </p:cNvPr>
          <p:cNvSpPr/>
          <p:nvPr/>
        </p:nvSpPr>
        <p:spPr>
          <a:xfrm>
            <a:off x="4385435" y="2442792"/>
            <a:ext cx="225006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17" name="Straight Arrow Connector 12">
            <a:extLst>
              <a:ext uri="{FF2B5EF4-FFF2-40B4-BE49-F238E27FC236}">
                <a16:creationId xmlns:a16="http://schemas.microsoft.com/office/drawing/2014/main" id="{77142D02-4F6E-F74D-480A-75EE192F6125}"/>
              </a:ext>
            </a:extLst>
          </p:cNvPr>
          <p:cNvCxnSpPr>
            <a:cxnSpLocks/>
            <a:stCxn id="7" idx="1"/>
            <a:endCxn id="14" idx="3"/>
          </p:cNvCxnSpPr>
          <p:nvPr/>
        </p:nvCxnSpPr>
        <p:spPr>
          <a:xfrm flipH="1" flipV="1">
            <a:off x="6635498" y="2723884"/>
            <a:ext cx="1906128" cy="2449"/>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0" name="Straight Arrow Connector 12">
            <a:extLst>
              <a:ext uri="{FF2B5EF4-FFF2-40B4-BE49-F238E27FC236}">
                <a16:creationId xmlns:a16="http://schemas.microsoft.com/office/drawing/2014/main" id="{FE13F954-65AC-1F81-2669-0979210D0418}"/>
              </a:ext>
            </a:extLst>
          </p:cNvPr>
          <p:cNvCxnSpPr>
            <a:cxnSpLocks/>
            <a:stCxn id="14" idx="2"/>
            <a:endCxn id="5" idx="0"/>
          </p:cNvCxnSpPr>
          <p:nvPr/>
        </p:nvCxnSpPr>
        <p:spPr>
          <a:xfrm flipH="1">
            <a:off x="5497092" y="3004975"/>
            <a:ext cx="13375" cy="1137856"/>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3" name="Straight Arrow Connector 12">
            <a:extLst>
              <a:ext uri="{FF2B5EF4-FFF2-40B4-BE49-F238E27FC236}">
                <a16:creationId xmlns:a16="http://schemas.microsoft.com/office/drawing/2014/main" id="{6FA5B588-CBEB-4212-3F65-523E7C17B847}"/>
              </a:ext>
            </a:extLst>
          </p:cNvPr>
          <p:cNvCxnSpPr>
            <a:cxnSpLocks/>
            <a:stCxn id="5" idx="3"/>
            <a:endCxn id="13" idx="1"/>
          </p:cNvCxnSpPr>
          <p:nvPr/>
        </p:nvCxnSpPr>
        <p:spPr>
          <a:xfrm>
            <a:off x="6622113" y="4650196"/>
            <a:ext cx="1815096" cy="0"/>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6" name="Straight Arrow Connector 12">
            <a:extLst>
              <a:ext uri="{FF2B5EF4-FFF2-40B4-BE49-F238E27FC236}">
                <a16:creationId xmlns:a16="http://schemas.microsoft.com/office/drawing/2014/main" id="{6E004478-AE9A-0BC5-086E-BAA558B12842}"/>
              </a:ext>
            </a:extLst>
          </p:cNvPr>
          <p:cNvCxnSpPr>
            <a:cxnSpLocks/>
            <a:stCxn id="13" idx="0"/>
            <a:endCxn id="9" idx="2"/>
          </p:cNvCxnSpPr>
          <p:nvPr/>
        </p:nvCxnSpPr>
        <p:spPr>
          <a:xfrm flipH="1" flipV="1">
            <a:off x="9562233" y="3096670"/>
            <a:ext cx="4" cy="1046161"/>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46" name="Straight Arrow Connector 12">
            <a:extLst>
              <a:ext uri="{FF2B5EF4-FFF2-40B4-BE49-F238E27FC236}">
                <a16:creationId xmlns:a16="http://schemas.microsoft.com/office/drawing/2014/main" id="{2A448D15-6F81-9A19-0D16-377C66C4C6BD}"/>
              </a:ext>
            </a:extLst>
          </p:cNvPr>
          <p:cNvCxnSpPr>
            <a:cxnSpLocks/>
            <a:stCxn id="14" idx="1"/>
            <a:endCxn id="5" idx="1"/>
          </p:cNvCxnSpPr>
          <p:nvPr/>
        </p:nvCxnSpPr>
        <p:spPr>
          <a:xfrm rot="10800000" flipV="1">
            <a:off x="4372071" y="2723884"/>
            <a:ext cx="13365" cy="1926312"/>
          </a:xfrm>
          <a:prstGeom prst="curvedConnector3">
            <a:avLst>
              <a:gd name="adj1" fmla="val 6075428"/>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12">
            <a:extLst>
              <a:ext uri="{FF2B5EF4-FFF2-40B4-BE49-F238E27FC236}">
                <a16:creationId xmlns:a16="http://schemas.microsoft.com/office/drawing/2014/main" id="{BA818E2F-3BE4-9B52-3449-CBEFE78345D1}"/>
              </a:ext>
            </a:extLst>
          </p:cNvPr>
          <p:cNvCxnSpPr>
            <a:cxnSpLocks/>
            <a:stCxn id="7" idx="3"/>
            <a:endCxn id="13" idx="3"/>
          </p:cNvCxnSpPr>
          <p:nvPr/>
        </p:nvCxnSpPr>
        <p:spPr>
          <a:xfrm>
            <a:off x="10609587" y="2726333"/>
            <a:ext cx="77678" cy="1923863"/>
          </a:xfrm>
          <a:prstGeom prst="curvedConnector3">
            <a:avLst>
              <a:gd name="adj1" fmla="val 1158686"/>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B4486193-5B3A-FCD5-3AEC-9F6541F96282}"/>
              </a:ext>
            </a:extLst>
          </p:cNvPr>
          <p:cNvSpPr txBox="1">
            <a:spLocks/>
          </p:cNvSpPr>
          <p:nvPr/>
        </p:nvSpPr>
        <p:spPr>
          <a:xfrm>
            <a:off x="3430032" y="4751323"/>
            <a:ext cx="907196"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US" sz="2000" i="1" dirty="0">
                <a:solidFill>
                  <a:schemeClr val="accent4"/>
                </a:solidFill>
                <a:effectLst>
                  <a:glow>
                    <a:schemeClr val="bg1"/>
                  </a:glow>
                </a:effectLst>
              </a:rPr>
              <a:t>bind</a:t>
            </a:r>
          </a:p>
        </p:txBody>
      </p:sp>
      <p:sp>
        <p:nvSpPr>
          <p:cNvPr id="58" name="Content Placeholder 2">
            <a:extLst>
              <a:ext uri="{FF2B5EF4-FFF2-40B4-BE49-F238E27FC236}">
                <a16:creationId xmlns:a16="http://schemas.microsoft.com/office/drawing/2014/main" id="{CD62BBE7-1247-0FEA-FADA-4EF66335449D}"/>
              </a:ext>
            </a:extLst>
          </p:cNvPr>
          <p:cNvSpPr txBox="1">
            <a:spLocks/>
          </p:cNvSpPr>
          <p:nvPr/>
        </p:nvSpPr>
        <p:spPr>
          <a:xfrm>
            <a:off x="10687257" y="4746771"/>
            <a:ext cx="109383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4"/>
                </a:solidFill>
                <a:effectLst>
                  <a:glow>
                    <a:schemeClr val="bg1"/>
                  </a:glow>
                </a:effectLst>
              </a:rPr>
              <a:t>register</a:t>
            </a:r>
          </a:p>
        </p:txBody>
      </p:sp>
      <p:sp>
        <p:nvSpPr>
          <p:cNvPr id="59" name="Rounded Rectangle 58">
            <a:extLst>
              <a:ext uri="{FF2B5EF4-FFF2-40B4-BE49-F238E27FC236}">
                <a16:creationId xmlns:a16="http://schemas.microsoft.com/office/drawing/2014/main" id="{EF52C968-B269-5284-2E8B-5DF3B3322D32}"/>
              </a:ext>
            </a:extLst>
          </p:cNvPr>
          <p:cNvSpPr/>
          <p:nvPr/>
        </p:nvSpPr>
        <p:spPr>
          <a:xfrm>
            <a:off x="3848444" y="5146881"/>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60" name="Rounded Rectangle 59">
            <a:extLst>
              <a:ext uri="{FF2B5EF4-FFF2-40B4-BE49-F238E27FC236}">
                <a16:creationId xmlns:a16="http://schemas.microsoft.com/office/drawing/2014/main" id="{2FEDC5F2-D8FB-3718-3820-A092A83609BE}"/>
              </a:ext>
            </a:extLst>
          </p:cNvPr>
          <p:cNvSpPr/>
          <p:nvPr/>
        </p:nvSpPr>
        <p:spPr>
          <a:xfrm>
            <a:off x="11007141" y="5146881"/>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61" name="TextBox 60">
            <a:extLst>
              <a:ext uri="{FF2B5EF4-FFF2-40B4-BE49-F238E27FC236}">
                <a16:creationId xmlns:a16="http://schemas.microsoft.com/office/drawing/2014/main" id="{008185D7-C73C-8477-B2FD-5588B0A20729}"/>
              </a:ext>
            </a:extLst>
          </p:cNvPr>
          <p:cNvSpPr txBox="1"/>
          <p:nvPr/>
        </p:nvSpPr>
        <p:spPr>
          <a:xfrm>
            <a:off x="5678654" y="3341142"/>
            <a:ext cx="735967"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pay</a:t>
            </a:r>
          </a:p>
        </p:txBody>
      </p:sp>
      <p:sp>
        <p:nvSpPr>
          <p:cNvPr id="62" name="TextBox 61">
            <a:extLst>
              <a:ext uri="{FF2B5EF4-FFF2-40B4-BE49-F238E27FC236}">
                <a16:creationId xmlns:a16="http://schemas.microsoft.com/office/drawing/2014/main" id="{A8282980-2607-5BFB-52B6-5788977B6588}"/>
              </a:ext>
            </a:extLst>
          </p:cNvPr>
          <p:cNvSpPr txBox="1"/>
          <p:nvPr/>
        </p:nvSpPr>
        <p:spPr>
          <a:xfrm>
            <a:off x="7128728" y="2116960"/>
            <a:ext cx="1018222"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charge</a:t>
            </a:r>
          </a:p>
        </p:txBody>
      </p:sp>
      <p:sp>
        <p:nvSpPr>
          <p:cNvPr id="63" name="TextBox 62">
            <a:extLst>
              <a:ext uri="{FF2B5EF4-FFF2-40B4-BE49-F238E27FC236}">
                <a16:creationId xmlns:a16="http://schemas.microsoft.com/office/drawing/2014/main" id="{609DB9CD-BFA8-3441-A52F-AF4CD4B0ADBA}"/>
              </a:ext>
            </a:extLst>
          </p:cNvPr>
          <p:cNvSpPr txBox="1"/>
          <p:nvPr/>
        </p:nvSpPr>
        <p:spPr>
          <a:xfrm>
            <a:off x="7128728" y="4858201"/>
            <a:ext cx="1093830"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collect</a:t>
            </a:r>
          </a:p>
        </p:txBody>
      </p:sp>
      <p:sp>
        <p:nvSpPr>
          <p:cNvPr id="64" name="TextBox 63">
            <a:extLst>
              <a:ext uri="{FF2B5EF4-FFF2-40B4-BE49-F238E27FC236}">
                <a16:creationId xmlns:a16="http://schemas.microsoft.com/office/drawing/2014/main" id="{6F2D0267-DC50-4A7D-BE15-9A45827595E9}"/>
              </a:ext>
            </a:extLst>
          </p:cNvPr>
          <p:cNvSpPr txBox="1"/>
          <p:nvPr/>
        </p:nvSpPr>
        <p:spPr>
          <a:xfrm>
            <a:off x="9740567" y="3424267"/>
            <a:ext cx="1093830"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paid!</a:t>
            </a:r>
          </a:p>
        </p:txBody>
      </p:sp>
      <p:sp>
        <p:nvSpPr>
          <p:cNvPr id="65" name="Rounded Rectangle 64">
            <a:extLst>
              <a:ext uri="{FF2B5EF4-FFF2-40B4-BE49-F238E27FC236}">
                <a16:creationId xmlns:a16="http://schemas.microsoft.com/office/drawing/2014/main" id="{19C43892-B5AC-F795-C5E4-C2DE1636A70E}"/>
              </a:ext>
            </a:extLst>
          </p:cNvPr>
          <p:cNvSpPr/>
          <p:nvPr/>
        </p:nvSpPr>
        <p:spPr>
          <a:xfrm>
            <a:off x="7420554" y="2543883"/>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66" name="Rounded Rectangle 65">
            <a:extLst>
              <a:ext uri="{FF2B5EF4-FFF2-40B4-BE49-F238E27FC236}">
                <a16:creationId xmlns:a16="http://schemas.microsoft.com/office/drawing/2014/main" id="{AA03E553-7F91-C85F-C6EB-560C43892E27}"/>
              </a:ext>
            </a:extLst>
          </p:cNvPr>
          <p:cNvSpPr/>
          <p:nvPr/>
        </p:nvSpPr>
        <p:spPr>
          <a:xfrm>
            <a:off x="5317091" y="3373072"/>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67" name="Rounded Rectangle 66">
            <a:extLst>
              <a:ext uri="{FF2B5EF4-FFF2-40B4-BE49-F238E27FC236}">
                <a16:creationId xmlns:a16="http://schemas.microsoft.com/office/drawing/2014/main" id="{BA62240F-F441-4E4A-2B9A-D416A76D56B0}"/>
              </a:ext>
            </a:extLst>
          </p:cNvPr>
          <p:cNvSpPr/>
          <p:nvPr/>
        </p:nvSpPr>
        <p:spPr>
          <a:xfrm>
            <a:off x="7387367" y="4470195"/>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68" name="Rounded Rectangle 67">
            <a:extLst>
              <a:ext uri="{FF2B5EF4-FFF2-40B4-BE49-F238E27FC236}">
                <a16:creationId xmlns:a16="http://schemas.microsoft.com/office/drawing/2014/main" id="{99A4D0A1-A7BF-5D5A-33E8-F786E878AA62}"/>
              </a:ext>
            </a:extLst>
          </p:cNvPr>
          <p:cNvSpPr/>
          <p:nvPr/>
        </p:nvSpPr>
        <p:spPr>
          <a:xfrm>
            <a:off x="9379874" y="3465752"/>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4</a:t>
            </a:r>
          </a:p>
        </p:txBody>
      </p:sp>
      <p:sp>
        <p:nvSpPr>
          <p:cNvPr id="72" name="TextBox 71">
            <a:extLst>
              <a:ext uri="{FF2B5EF4-FFF2-40B4-BE49-F238E27FC236}">
                <a16:creationId xmlns:a16="http://schemas.microsoft.com/office/drawing/2014/main" id="{6DD63D31-4744-0CF8-2E81-1C4DB46142C4}"/>
              </a:ext>
            </a:extLst>
          </p:cNvPr>
          <p:cNvSpPr txBox="1"/>
          <p:nvPr/>
        </p:nvSpPr>
        <p:spPr>
          <a:xfrm>
            <a:off x="3237866" y="1144759"/>
            <a:ext cx="2505685" cy="400110"/>
          </a:xfrm>
          <a:prstGeom prst="rect">
            <a:avLst/>
          </a:prstGeom>
          <a:noFill/>
        </p:spPr>
        <p:txBody>
          <a:bodyPr wrap="square" anchor="b">
            <a:spAutoFit/>
          </a:bodyPr>
          <a:lstStyle/>
          <a:p>
            <a:pPr>
              <a:spcBef>
                <a:spcPts val="600"/>
              </a:spcBef>
            </a:pPr>
            <a:r>
              <a:rPr lang="en-GB" sz="2800" baseline="-9000" dirty="0">
                <a:solidFill>
                  <a:schemeClr val="bg2">
                    <a:lumMod val="40000"/>
                    <a:lumOff val="60000"/>
                  </a:schemeClr>
                </a:solidFill>
                <a:effectLst>
                  <a:glow>
                    <a:schemeClr val="bg1"/>
                  </a:glow>
                </a:effectLst>
              </a:rPr>
              <a:t>🧑‍🦰</a:t>
            </a:r>
            <a:r>
              <a:rPr lang="en-GB" sz="2800" baseline="-17000" dirty="0">
                <a:solidFill>
                  <a:schemeClr val="bg2">
                    <a:lumMod val="40000"/>
                    <a:lumOff val="60000"/>
                  </a:schemeClr>
                </a:solidFill>
                <a:effectLst>
                  <a:glow>
                    <a:schemeClr val="bg1"/>
                  </a:glow>
                </a:effectLst>
              </a:rPr>
              <a:t> </a:t>
            </a:r>
            <a:r>
              <a:rPr lang="en-GB" sz="2000" dirty="0">
                <a:solidFill>
                  <a:schemeClr val="bg2">
                    <a:lumMod val="40000"/>
                    <a:lumOff val="60000"/>
                  </a:schemeClr>
                </a:solidFill>
                <a:effectLst>
                  <a:glow>
                    <a:schemeClr val="bg1"/>
                  </a:glow>
                </a:effectLst>
              </a:rPr>
              <a:t>User (buyer)</a:t>
            </a:r>
          </a:p>
        </p:txBody>
      </p:sp>
      <p:sp>
        <p:nvSpPr>
          <p:cNvPr id="73" name="TextBox 72">
            <a:extLst>
              <a:ext uri="{FF2B5EF4-FFF2-40B4-BE49-F238E27FC236}">
                <a16:creationId xmlns:a16="http://schemas.microsoft.com/office/drawing/2014/main" id="{3568B0E9-F08E-C20C-00CA-CA52BF6BBE53}"/>
              </a:ext>
            </a:extLst>
          </p:cNvPr>
          <p:cNvSpPr txBox="1"/>
          <p:nvPr/>
        </p:nvSpPr>
        <p:spPr>
          <a:xfrm>
            <a:off x="8084730" y="1142482"/>
            <a:ext cx="2505685" cy="400110"/>
          </a:xfrm>
          <a:prstGeom prst="rect">
            <a:avLst/>
          </a:prstGeom>
          <a:noFill/>
        </p:spPr>
        <p:txBody>
          <a:bodyPr wrap="square" anchor="b">
            <a:spAutoFit/>
          </a:bodyPr>
          <a:lstStyle/>
          <a:p>
            <a:pPr>
              <a:spcBef>
                <a:spcPts val="600"/>
              </a:spcBef>
            </a:pPr>
            <a:r>
              <a:rPr lang="en-GB" sz="2800" baseline="-11000" dirty="0">
                <a:solidFill>
                  <a:schemeClr val="bg2">
                    <a:lumMod val="40000"/>
                    <a:lumOff val="60000"/>
                  </a:schemeClr>
                </a:solidFill>
                <a:effectLst>
                  <a:glow>
                    <a:schemeClr val="bg1"/>
                  </a:glow>
                </a:effectLst>
              </a:rPr>
              <a:t>👥</a:t>
            </a:r>
            <a:r>
              <a:rPr lang="en-GB" sz="2800" baseline="-17000" dirty="0">
                <a:solidFill>
                  <a:schemeClr val="bg2">
                    <a:lumMod val="40000"/>
                    <a:lumOff val="60000"/>
                  </a:schemeClr>
                </a:solidFill>
                <a:effectLst>
                  <a:glow>
                    <a:schemeClr val="bg1"/>
                  </a:glow>
                </a:effectLst>
              </a:rPr>
              <a:t> </a:t>
            </a:r>
            <a:r>
              <a:rPr lang="en-GB" sz="2000" dirty="0">
                <a:solidFill>
                  <a:schemeClr val="bg2">
                    <a:lumMod val="40000"/>
                    <a:lumOff val="60000"/>
                  </a:schemeClr>
                </a:solidFill>
                <a:effectLst>
                  <a:glow>
                    <a:schemeClr val="bg1"/>
                  </a:glow>
                </a:effectLst>
              </a:rPr>
              <a:t>Company (seller)</a:t>
            </a:r>
          </a:p>
        </p:txBody>
      </p:sp>
    </p:spTree>
    <p:extLst>
      <p:ext uri="{BB962C8B-B14F-4D97-AF65-F5344CB8AC3E}">
        <p14:creationId xmlns:p14="http://schemas.microsoft.com/office/powerpoint/2010/main" val="24825284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A8E0AF-CAE3-003A-A4C7-1CB0AA86D167}"/>
              </a:ext>
            </a:extLst>
          </p:cNvPr>
          <p:cNvSpPr/>
          <p:nvPr/>
        </p:nvSpPr>
        <p:spPr>
          <a:xfrm>
            <a:off x="4217433" y="4118527"/>
            <a:ext cx="4125217"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437680"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Trusting</a:t>
            </a:r>
          </a:p>
          <a:p>
            <a:pPr marL="225425" indent="0">
              <a:lnSpc>
                <a:spcPct val="100000"/>
              </a:lnSpc>
              <a:spcAft>
                <a:spcPts val="900"/>
              </a:spcAft>
              <a:buNone/>
            </a:pPr>
            <a:r>
              <a:rPr lang="en-US" sz="2400" dirty="0">
                <a:solidFill>
                  <a:schemeClr val="bg1">
                    <a:lumMod val="50000"/>
                    <a:lumOff val="50000"/>
                  </a:schemeClr>
                </a:solidFill>
              </a:rPr>
              <a:t>• Securing</a:t>
            </a:r>
          </a:p>
          <a:p>
            <a:pPr marL="225425" indent="0">
              <a:lnSpc>
                <a:spcPct val="100000"/>
              </a:lnSpc>
              <a:spcAft>
                <a:spcPts val="900"/>
              </a:spcAft>
              <a:buNone/>
            </a:pPr>
            <a:r>
              <a:rPr lang="en-US" sz="2400" dirty="0">
                <a:solidFill>
                  <a:schemeClr val="bg1">
                    <a:lumMod val="50000"/>
                    <a:lumOff val="50000"/>
                  </a:schemeClr>
                </a:solidFill>
              </a:rPr>
              <a:t>• Paying</a:t>
            </a:r>
          </a:p>
          <a:p>
            <a:pPr marL="225425" indent="0">
              <a:lnSpc>
                <a:spcPct val="100000"/>
              </a:lnSpc>
              <a:spcAft>
                <a:spcPts val="900"/>
              </a:spcAft>
              <a:buNone/>
            </a:pPr>
            <a:r>
              <a:rPr lang="en-US" sz="2400" b="1" dirty="0">
                <a:solidFill>
                  <a:schemeClr val="accent3"/>
                </a:solidFill>
              </a:rPr>
              <a:t>Screening</a:t>
            </a:r>
          </a:p>
          <a:p>
            <a:pPr marL="225425" indent="0">
              <a:lnSpc>
                <a:spcPct val="100000"/>
              </a:lnSpc>
              <a:spcAft>
                <a:spcPts val="900"/>
              </a:spcAft>
              <a:buNone/>
            </a:pPr>
            <a:r>
              <a:rPr lang="en-US" sz="2400" dirty="0">
                <a:solidFill>
                  <a:schemeClr val="bg1">
                    <a:lumMod val="50000"/>
                    <a:lumOff val="50000"/>
                  </a:schemeClr>
                </a:solidFill>
              </a:rPr>
              <a:t>• Interacting</a:t>
            </a:r>
          </a:p>
          <a:p>
            <a:pPr marL="225425" indent="0">
              <a:lnSpc>
                <a:spcPct val="100000"/>
              </a:lnSpc>
              <a:spcAft>
                <a:spcPts val="900"/>
              </a:spcAft>
              <a:buNone/>
            </a:pPr>
            <a:r>
              <a:rPr lang="en-US" sz="2400" dirty="0">
                <a:solidFill>
                  <a:schemeClr val="bg1">
                    <a:lumMod val="50000"/>
                    <a:lumOff val="50000"/>
                  </a:schemeClr>
                </a:solidFill>
              </a:rPr>
              <a:t>•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Connecting</a:t>
            </a:r>
          </a:p>
          <a:p>
            <a:pPr marL="225425" indent="0">
              <a:lnSpc>
                <a:spcPct val="100000"/>
              </a:lnSpc>
              <a:spcAft>
                <a:spcPts val="900"/>
              </a:spcAft>
              <a:buNone/>
            </a:pPr>
            <a:r>
              <a:rPr lang="en-US" sz="2400" dirty="0">
                <a:solidFill>
                  <a:schemeClr val="bg1">
                    <a:lumMod val="50000"/>
                    <a:lumOff val="50000"/>
                  </a:schemeClr>
                </a:solidFill>
              </a:rPr>
              <a:t>•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Screening</a:t>
            </a:r>
          </a:p>
        </p:txBody>
      </p:sp>
      <p:sp>
        <p:nvSpPr>
          <p:cNvPr id="3" name="Rectangle 2">
            <a:extLst>
              <a:ext uri="{FF2B5EF4-FFF2-40B4-BE49-F238E27FC236}">
                <a16:creationId xmlns:a16="http://schemas.microsoft.com/office/drawing/2014/main" id="{71AC3851-874C-0F73-EAA6-F8FEDB12D684}"/>
              </a:ext>
            </a:extLst>
          </p:cNvPr>
          <p:cNvSpPr/>
          <p:nvPr/>
        </p:nvSpPr>
        <p:spPr>
          <a:xfrm>
            <a:off x="5859991" y="5403017"/>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2400" dirty="0">
                <a:solidFill>
                  <a:sysClr val="windowText" lastClr="000000"/>
                </a:solidFill>
                <a:latin typeface="+mj-lt"/>
                <a:cs typeface="Arial" panose="020B0604020202020204" pitchFamily="34" charset="0"/>
              </a:rPr>
              <a:t>🧑‍🦰 Wallet: App</a:t>
            </a:r>
          </a:p>
        </p:txBody>
      </p:sp>
      <p:sp>
        <p:nvSpPr>
          <p:cNvPr id="4" name="Rectangle 3">
            <a:extLst>
              <a:ext uri="{FF2B5EF4-FFF2-40B4-BE49-F238E27FC236}">
                <a16:creationId xmlns:a16="http://schemas.microsoft.com/office/drawing/2014/main" id="{CD1777EB-6939-2FC2-47EE-933A4D2DEE5C}"/>
              </a:ext>
            </a:extLst>
          </p:cNvPr>
          <p:cNvSpPr/>
          <p:nvPr/>
        </p:nvSpPr>
        <p:spPr>
          <a:xfrm>
            <a:off x="4478617" y="4672113"/>
            <a:ext cx="196968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2400" dirty="0">
                <a:solidFill>
                  <a:sysClr val="windowText" lastClr="000000"/>
                </a:solidFill>
                <a:latin typeface="+mj-lt"/>
                <a:cs typeface="Arial" panose="020B0604020202020204" pitchFamily="34" charset="0"/>
              </a:rPr>
              <a:t>📣 Notifier</a:t>
            </a:r>
          </a:p>
        </p:txBody>
      </p:sp>
      <p:sp>
        <p:nvSpPr>
          <p:cNvPr id="25" name="Rectangle 24">
            <a:extLst>
              <a:ext uri="{FF2B5EF4-FFF2-40B4-BE49-F238E27FC236}">
                <a16:creationId xmlns:a16="http://schemas.microsoft.com/office/drawing/2014/main" id="{7FDF08D4-9853-4056-4A71-219C060A19DD}"/>
              </a:ext>
            </a:extLst>
          </p:cNvPr>
          <p:cNvSpPr/>
          <p:nvPr/>
        </p:nvSpPr>
        <p:spPr>
          <a:xfrm>
            <a:off x="3431971" y="3334002"/>
            <a:ext cx="485700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 1</a:t>
            </a:r>
          </a:p>
        </p:txBody>
      </p:sp>
      <p:cxnSp>
        <p:nvCxnSpPr>
          <p:cNvPr id="26" name="Straight Arrow Connector 12">
            <a:extLst>
              <a:ext uri="{FF2B5EF4-FFF2-40B4-BE49-F238E27FC236}">
                <a16:creationId xmlns:a16="http://schemas.microsoft.com/office/drawing/2014/main" id="{980522D7-A477-7EF9-27A0-54BBF28D671A}"/>
              </a:ext>
            </a:extLst>
          </p:cNvPr>
          <p:cNvCxnSpPr>
            <a:cxnSpLocks/>
          </p:cNvCxnSpPr>
          <p:nvPr/>
        </p:nvCxnSpPr>
        <p:spPr>
          <a:xfrm>
            <a:off x="5258171" y="3908060"/>
            <a:ext cx="0" cy="413935"/>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12">
            <a:extLst>
              <a:ext uri="{FF2B5EF4-FFF2-40B4-BE49-F238E27FC236}">
                <a16:creationId xmlns:a16="http://schemas.microsoft.com/office/drawing/2014/main" id="{A08A3C93-3F30-15A0-53DE-E204C232EC69}"/>
              </a:ext>
            </a:extLst>
          </p:cNvPr>
          <p:cNvCxnSpPr>
            <a:cxnSpLocks/>
            <a:endCxn id="3" idx="1"/>
          </p:cNvCxnSpPr>
          <p:nvPr/>
        </p:nvCxnSpPr>
        <p:spPr>
          <a:xfrm>
            <a:off x="5237884" y="5295782"/>
            <a:ext cx="622107" cy="388327"/>
          </a:xfrm>
          <a:prstGeom prst="bentConnector3">
            <a:avLst>
              <a:gd name="adj1" fmla="val 369"/>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48DCB4A-1C02-FA63-8C09-EC59A54C073A}"/>
              </a:ext>
            </a:extLst>
          </p:cNvPr>
          <p:cNvSpPr/>
          <p:nvPr/>
        </p:nvSpPr>
        <p:spPr>
          <a:xfrm>
            <a:off x="3787310"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40" name="Rectangle 39">
            <a:extLst>
              <a:ext uri="{FF2B5EF4-FFF2-40B4-BE49-F238E27FC236}">
                <a16:creationId xmlns:a16="http://schemas.microsoft.com/office/drawing/2014/main" id="{7F919A27-4330-8D5B-3BBB-56E44043D669}"/>
              </a:ext>
            </a:extLst>
          </p:cNvPr>
          <p:cNvSpPr/>
          <p:nvPr/>
        </p:nvSpPr>
        <p:spPr>
          <a:xfrm>
            <a:off x="3367873"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49" name="Rectangle 48">
            <a:extLst>
              <a:ext uri="{FF2B5EF4-FFF2-40B4-BE49-F238E27FC236}">
                <a16:creationId xmlns:a16="http://schemas.microsoft.com/office/drawing/2014/main" id="{D8F4505B-8331-0F74-F560-0C5A7897D8F1}"/>
              </a:ext>
            </a:extLst>
          </p:cNvPr>
          <p:cNvSpPr/>
          <p:nvPr/>
        </p:nvSpPr>
        <p:spPr>
          <a:xfrm>
            <a:off x="9749643" y="3345877"/>
            <a:ext cx="186891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 2</a:t>
            </a:r>
          </a:p>
        </p:txBody>
      </p:sp>
      <p:sp>
        <p:nvSpPr>
          <p:cNvPr id="51" name="Rectangle 50">
            <a:extLst>
              <a:ext uri="{FF2B5EF4-FFF2-40B4-BE49-F238E27FC236}">
                <a16:creationId xmlns:a16="http://schemas.microsoft.com/office/drawing/2014/main" id="{26E9D442-9F6E-6482-D1A1-C503BAD59A42}"/>
              </a:ext>
            </a:extLst>
          </p:cNvPr>
          <p:cNvSpPr/>
          <p:nvPr/>
        </p:nvSpPr>
        <p:spPr>
          <a:xfrm>
            <a:off x="11437802"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52" name="Rectangle 51">
            <a:extLst>
              <a:ext uri="{FF2B5EF4-FFF2-40B4-BE49-F238E27FC236}">
                <a16:creationId xmlns:a16="http://schemas.microsoft.com/office/drawing/2014/main" id="{88B4ED59-6288-04C2-3803-45EA7367D2F5}"/>
              </a:ext>
            </a:extLst>
          </p:cNvPr>
          <p:cNvSpPr/>
          <p:nvPr/>
        </p:nvSpPr>
        <p:spPr>
          <a:xfrm>
            <a:off x="9681756" y="4118527"/>
            <a:ext cx="1599803"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53" name="Rectangle 52">
            <a:extLst>
              <a:ext uri="{FF2B5EF4-FFF2-40B4-BE49-F238E27FC236}">
                <a16:creationId xmlns:a16="http://schemas.microsoft.com/office/drawing/2014/main" id="{E74423B9-A91B-7E94-16AE-2D19F9ACBFF8}"/>
              </a:ext>
            </a:extLst>
          </p:cNvPr>
          <p:cNvSpPr/>
          <p:nvPr/>
        </p:nvSpPr>
        <p:spPr>
          <a:xfrm>
            <a:off x="10470666" y="5419992"/>
            <a:ext cx="61833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pPr>
              <a:defRPr/>
            </a:pPr>
            <a:r>
              <a:rPr lang="en-GB" sz="2400" dirty="0">
                <a:solidFill>
                  <a:sysClr val="windowText" lastClr="000000"/>
                </a:solidFill>
                <a:latin typeface="+mj-lt"/>
                <a:cs typeface="Arial" panose="020B0604020202020204" pitchFamily="34" charset="0"/>
              </a:rPr>
              <a:t>🧑‍🦰</a:t>
            </a:r>
          </a:p>
          <a:p>
            <a:pPr>
              <a:defRPr/>
            </a:pPr>
            <a:endParaRPr lang="en-GB" sz="2400" dirty="0">
              <a:solidFill>
                <a:sysClr val="windowText" lastClr="000000"/>
              </a:solidFill>
              <a:latin typeface="+mj-lt"/>
              <a:cs typeface="Arial" panose="020B0604020202020204" pitchFamily="34" charset="0"/>
            </a:endParaRPr>
          </a:p>
          <a:p>
            <a:pPr>
              <a:defRPr/>
            </a:pPr>
            <a:endParaRPr lang="en-GB" sz="2400" dirty="0">
              <a:solidFill>
                <a:sysClr val="windowText" lastClr="000000"/>
              </a:solidFill>
              <a:latin typeface="+mj-lt"/>
              <a:cs typeface="Arial" panose="020B0604020202020204" pitchFamily="34" charset="0"/>
            </a:endParaRPr>
          </a:p>
        </p:txBody>
      </p:sp>
      <p:sp>
        <p:nvSpPr>
          <p:cNvPr id="54" name="Rectangle 53">
            <a:extLst>
              <a:ext uri="{FF2B5EF4-FFF2-40B4-BE49-F238E27FC236}">
                <a16:creationId xmlns:a16="http://schemas.microsoft.com/office/drawing/2014/main" id="{11561BCD-8F6F-CA9D-34B3-D162E628C442}"/>
              </a:ext>
            </a:extLst>
          </p:cNvPr>
          <p:cNvSpPr/>
          <p:nvPr/>
        </p:nvSpPr>
        <p:spPr>
          <a:xfrm>
            <a:off x="9912565" y="4618928"/>
            <a:ext cx="61833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pPr>
              <a:defRPr/>
            </a:pPr>
            <a:r>
              <a:rPr lang="en-GB" sz="2400" dirty="0">
                <a:solidFill>
                  <a:sysClr val="windowText" lastClr="000000"/>
                </a:solidFill>
                <a:latin typeface="+mj-lt"/>
                <a:cs typeface="Arial" panose="020B0604020202020204" pitchFamily="34" charset="0"/>
              </a:rPr>
              <a:t>📣</a:t>
            </a:r>
          </a:p>
          <a:p>
            <a:pPr>
              <a:defRPr/>
            </a:pPr>
            <a:endParaRPr lang="en-GB" sz="2400" dirty="0">
              <a:solidFill>
                <a:sysClr val="windowText" lastClr="000000"/>
              </a:solidFill>
              <a:latin typeface="+mj-lt"/>
              <a:cs typeface="Arial" panose="020B0604020202020204" pitchFamily="34" charset="0"/>
            </a:endParaRPr>
          </a:p>
          <a:p>
            <a:pPr>
              <a:defRPr/>
            </a:pPr>
            <a:endParaRPr lang="en-GB" sz="2400" dirty="0">
              <a:solidFill>
                <a:sysClr val="windowText" lastClr="000000"/>
              </a:solidFill>
              <a:latin typeface="+mj-lt"/>
              <a:cs typeface="Arial" panose="020B0604020202020204" pitchFamily="34" charset="0"/>
            </a:endParaRPr>
          </a:p>
        </p:txBody>
      </p:sp>
      <p:cxnSp>
        <p:nvCxnSpPr>
          <p:cNvPr id="55" name="Straight Arrow Connector 12">
            <a:extLst>
              <a:ext uri="{FF2B5EF4-FFF2-40B4-BE49-F238E27FC236}">
                <a16:creationId xmlns:a16="http://schemas.microsoft.com/office/drawing/2014/main" id="{E9DF4B98-337E-8943-8A9E-661B9D07762B}"/>
              </a:ext>
            </a:extLst>
          </p:cNvPr>
          <p:cNvCxnSpPr>
            <a:cxnSpLocks/>
            <a:stCxn id="54" idx="2"/>
            <a:endCxn id="53" idx="1"/>
          </p:cNvCxnSpPr>
          <p:nvPr/>
        </p:nvCxnSpPr>
        <p:spPr>
          <a:xfrm rot="16200000" flipH="1">
            <a:off x="10086212" y="5316629"/>
            <a:ext cx="519973" cy="248935"/>
          </a:xfrm>
          <a:prstGeom prst="bentConnector2">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12">
            <a:extLst>
              <a:ext uri="{FF2B5EF4-FFF2-40B4-BE49-F238E27FC236}">
                <a16:creationId xmlns:a16="http://schemas.microsoft.com/office/drawing/2014/main" id="{CBBDEC80-07E5-0B88-966C-81E0909D5361}"/>
              </a:ext>
            </a:extLst>
          </p:cNvPr>
          <p:cNvCxnSpPr>
            <a:cxnSpLocks/>
            <a:endCxn id="149" idx="0"/>
          </p:cNvCxnSpPr>
          <p:nvPr/>
        </p:nvCxnSpPr>
        <p:spPr>
          <a:xfrm flipH="1">
            <a:off x="10210296" y="3968164"/>
            <a:ext cx="3388" cy="324373"/>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BFE5A40-784F-A80E-E445-6FB04A39C2DF}"/>
              </a:ext>
            </a:extLst>
          </p:cNvPr>
          <p:cNvSpPr txBox="1"/>
          <p:nvPr/>
        </p:nvSpPr>
        <p:spPr>
          <a:xfrm>
            <a:off x="9912597" y="5669273"/>
            <a:ext cx="525480" cy="400110"/>
          </a:xfrm>
          <a:prstGeom prst="rect">
            <a:avLst/>
          </a:prstGeom>
          <a:noFill/>
        </p:spPr>
        <p:txBody>
          <a:bodyPr wrap="square">
            <a:spAutoFit/>
          </a:bodyPr>
          <a:lstStyle/>
          <a:p>
            <a:r>
              <a:rPr lang="en-GB" sz="2000" dirty="0">
                <a:solidFill>
                  <a:sysClr val="windowText" lastClr="000000"/>
                </a:solidFill>
                <a:latin typeface="+mj-lt"/>
                <a:cs typeface="Arial" panose="020B0604020202020204" pitchFamily="34" charset="0"/>
              </a:rPr>
              <a:t>📣</a:t>
            </a:r>
            <a:endParaRPr lang="en-GB" sz="2000" dirty="0"/>
          </a:p>
        </p:txBody>
      </p:sp>
      <p:sp>
        <p:nvSpPr>
          <p:cNvPr id="64" name="TextBox 63">
            <a:extLst>
              <a:ext uri="{FF2B5EF4-FFF2-40B4-BE49-F238E27FC236}">
                <a16:creationId xmlns:a16="http://schemas.microsoft.com/office/drawing/2014/main" id="{468E3D84-DF6D-E78C-B932-DDEE0E15EC3D}"/>
              </a:ext>
            </a:extLst>
          </p:cNvPr>
          <p:cNvSpPr txBox="1"/>
          <p:nvPr/>
        </p:nvSpPr>
        <p:spPr>
          <a:xfrm>
            <a:off x="4423078" y="5681511"/>
            <a:ext cx="1614810" cy="400110"/>
          </a:xfrm>
          <a:prstGeom prst="rect">
            <a:avLst/>
          </a:prstGeom>
          <a:noFill/>
        </p:spPr>
        <p:txBody>
          <a:bodyPr wrap="square" anchor="ctr">
            <a:spAutoFit/>
          </a:bodyPr>
          <a:lstStyle/>
          <a:p>
            <a:pPr algn="ctr"/>
            <a:r>
              <a:rPr lang="en-GB" sz="2000" dirty="0">
                <a:solidFill>
                  <a:sysClr val="windowText" lastClr="000000"/>
                </a:solidFill>
                <a:latin typeface="+mj-lt"/>
                <a:cs typeface="Arial" panose="020B0604020202020204" pitchFamily="34" charset="0"/>
              </a:rPr>
              <a:t>📣 </a:t>
            </a:r>
            <a:r>
              <a:rPr lang="en-GB" sz="2000" i="1" dirty="0">
                <a:solidFill>
                  <a:schemeClr val="bg2">
                    <a:lumMod val="40000"/>
                    <a:lumOff val="60000"/>
                  </a:schemeClr>
                </a:solidFill>
                <a:effectLst>
                  <a:glow>
                    <a:schemeClr val="bg1"/>
                  </a:glow>
                </a:effectLst>
              </a:rPr>
              <a:t>alert</a:t>
            </a:r>
          </a:p>
        </p:txBody>
      </p:sp>
      <p:sp>
        <p:nvSpPr>
          <p:cNvPr id="72" name="TextBox 71">
            <a:extLst>
              <a:ext uri="{FF2B5EF4-FFF2-40B4-BE49-F238E27FC236}">
                <a16:creationId xmlns:a16="http://schemas.microsoft.com/office/drawing/2014/main" id="{417A78A8-7B68-0E5E-6CAC-010F05950B80}"/>
              </a:ext>
            </a:extLst>
          </p:cNvPr>
          <p:cNvSpPr txBox="1"/>
          <p:nvPr/>
        </p:nvSpPr>
        <p:spPr>
          <a:xfrm>
            <a:off x="10517228" y="1155974"/>
            <a:ext cx="496759" cy="52322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endParaRPr lang="en-GB" sz="2000" i="1" dirty="0">
              <a:solidFill>
                <a:schemeClr val="bg2">
                  <a:lumMod val="40000"/>
                  <a:lumOff val="60000"/>
                </a:schemeClr>
              </a:solidFill>
              <a:effectLst>
                <a:glow>
                  <a:schemeClr val="bg1"/>
                </a:glow>
              </a:effectLst>
            </a:endParaRPr>
          </a:p>
        </p:txBody>
      </p:sp>
      <p:cxnSp>
        <p:nvCxnSpPr>
          <p:cNvPr id="89" name="Straight Arrow Connector 12">
            <a:extLst>
              <a:ext uri="{FF2B5EF4-FFF2-40B4-BE49-F238E27FC236}">
                <a16:creationId xmlns:a16="http://schemas.microsoft.com/office/drawing/2014/main" id="{D36E3479-2D25-4E41-9659-2708C8B01068}"/>
              </a:ext>
            </a:extLst>
          </p:cNvPr>
          <p:cNvCxnSpPr>
            <a:cxnSpLocks/>
            <a:stCxn id="73" idx="1"/>
          </p:cNvCxnSpPr>
          <p:nvPr/>
        </p:nvCxnSpPr>
        <p:spPr>
          <a:xfrm rot="10800000" flipV="1">
            <a:off x="5237884" y="1682989"/>
            <a:ext cx="2315665" cy="1269133"/>
          </a:xfrm>
          <a:prstGeom prst="bentConnector3">
            <a:avLst>
              <a:gd name="adj1" fmla="val 99744"/>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12">
            <a:extLst>
              <a:ext uri="{FF2B5EF4-FFF2-40B4-BE49-F238E27FC236}">
                <a16:creationId xmlns:a16="http://schemas.microsoft.com/office/drawing/2014/main" id="{71DEB7A0-D994-C2E8-5F2D-172F70972A0C}"/>
              </a:ext>
            </a:extLst>
          </p:cNvPr>
          <p:cNvCxnSpPr>
            <a:cxnSpLocks/>
            <a:stCxn id="3" idx="3"/>
          </p:cNvCxnSpPr>
          <p:nvPr/>
        </p:nvCxnSpPr>
        <p:spPr>
          <a:xfrm flipV="1">
            <a:off x="8140787" y="2035374"/>
            <a:ext cx="380188" cy="3648735"/>
          </a:xfrm>
          <a:prstGeom prst="bentConnector2">
            <a:avLst/>
          </a:prstGeom>
          <a:ln w="1905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5CC2B0F-A32A-C9B9-63EC-93DEEC6386E9}"/>
              </a:ext>
            </a:extLst>
          </p:cNvPr>
          <p:cNvSpPr txBox="1"/>
          <p:nvPr/>
        </p:nvSpPr>
        <p:spPr>
          <a:xfrm>
            <a:off x="5265233" y="2469460"/>
            <a:ext cx="1856292"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dirty="0"/>
              <a:t> </a:t>
            </a:r>
            <a:r>
              <a:rPr lang="en-GB" sz="2000" i="1" dirty="0">
                <a:solidFill>
                  <a:schemeClr val="bg2">
                    <a:lumMod val="40000"/>
                    <a:lumOff val="60000"/>
                  </a:schemeClr>
                </a:solidFill>
                <a:effectLst>
                  <a:glow>
                    <a:schemeClr val="bg1"/>
                  </a:glow>
                </a:effectLst>
              </a:rPr>
              <a:t>prompt</a:t>
            </a:r>
          </a:p>
        </p:txBody>
      </p:sp>
      <p:sp>
        <p:nvSpPr>
          <p:cNvPr id="97" name="TextBox 96">
            <a:extLst>
              <a:ext uri="{FF2B5EF4-FFF2-40B4-BE49-F238E27FC236}">
                <a16:creationId xmlns:a16="http://schemas.microsoft.com/office/drawing/2014/main" id="{65F1651E-491D-E508-2595-606FF19BEFD5}"/>
              </a:ext>
            </a:extLst>
          </p:cNvPr>
          <p:cNvSpPr txBox="1"/>
          <p:nvPr/>
        </p:nvSpPr>
        <p:spPr>
          <a:xfrm>
            <a:off x="8575226" y="1995565"/>
            <a:ext cx="1362604"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dirty="0"/>
              <a:t> </a:t>
            </a:r>
            <a:r>
              <a:rPr lang="en-GB" sz="2000" i="1" dirty="0">
                <a:solidFill>
                  <a:schemeClr val="bg2">
                    <a:lumMod val="40000"/>
                    <a:lumOff val="60000"/>
                  </a:schemeClr>
                </a:solidFill>
                <a:effectLst>
                  <a:glow>
                    <a:schemeClr val="bg1"/>
                  </a:glow>
                </a:effectLst>
              </a:rPr>
              <a:t>answer</a:t>
            </a:r>
          </a:p>
        </p:txBody>
      </p:sp>
      <p:cxnSp>
        <p:nvCxnSpPr>
          <p:cNvPr id="104" name="Straight Arrow Connector 12">
            <a:extLst>
              <a:ext uri="{FF2B5EF4-FFF2-40B4-BE49-F238E27FC236}">
                <a16:creationId xmlns:a16="http://schemas.microsoft.com/office/drawing/2014/main" id="{8649FC99-279D-0BC2-C94E-05FCA7938CAB}"/>
              </a:ext>
            </a:extLst>
          </p:cNvPr>
          <p:cNvCxnSpPr>
            <a:cxnSpLocks/>
          </p:cNvCxnSpPr>
          <p:nvPr/>
        </p:nvCxnSpPr>
        <p:spPr>
          <a:xfrm flipH="1">
            <a:off x="10153407" y="1982257"/>
            <a:ext cx="3453" cy="969866"/>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845A8E9E-397C-BA3E-E208-5900C05E9883}"/>
              </a:ext>
            </a:extLst>
          </p:cNvPr>
          <p:cNvSpPr txBox="1"/>
          <p:nvPr/>
        </p:nvSpPr>
        <p:spPr>
          <a:xfrm>
            <a:off x="9718799" y="2428903"/>
            <a:ext cx="516366" cy="52322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endParaRPr lang="en-GB" sz="2000" i="1" dirty="0">
              <a:solidFill>
                <a:schemeClr val="bg2">
                  <a:lumMod val="40000"/>
                  <a:lumOff val="60000"/>
                </a:schemeClr>
              </a:solidFill>
              <a:effectLst>
                <a:glow>
                  <a:schemeClr val="bg1"/>
                </a:glow>
              </a:effectLst>
            </a:endParaRPr>
          </a:p>
        </p:txBody>
      </p:sp>
      <p:sp>
        <p:nvSpPr>
          <p:cNvPr id="117" name="Rounded Rectangle 116">
            <a:extLst>
              <a:ext uri="{FF2B5EF4-FFF2-40B4-BE49-F238E27FC236}">
                <a16:creationId xmlns:a16="http://schemas.microsoft.com/office/drawing/2014/main" id="{61BA8778-73F9-3FF7-58B3-FFF156905FB6}"/>
              </a:ext>
            </a:extLst>
          </p:cNvPr>
          <p:cNvSpPr/>
          <p:nvPr/>
        </p:nvSpPr>
        <p:spPr>
          <a:xfrm>
            <a:off x="7053945" y="1185315"/>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118" name="Rounded Rectangle 117">
            <a:extLst>
              <a:ext uri="{FF2B5EF4-FFF2-40B4-BE49-F238E27FC236}">
                <a16:creationId xmlns:a16="http://schemas.microsoft.com/office/drawing/2014/main" id="{2DF44242-DA0A-99B5-7C97-654B2E46C54D}"/>
              </a:ext>
            </a:extLst>
          </p:cNvPr>
          <p:cNvSpPr/>
          <p:nvPr/>
        </p:nvSpPr>
        <p:spPr>
          <a:xfrm>
            <a:off x="8656404" y="5321511"/>
            <a:ext cx="360000" cy="36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b="1" dirty="0">
                <a:solidFill>
                  <a:schemeClr val="tx1"/>
                </a:solidFill>
              </a:rPr>
              <a:t>2</a:t>
            </a:r>
          </a:p>
        </p:txBody>
      </p:sp>
      <p:cxnSp>
        <p:nvCxnSpPr>
          <p:cNvPr id="125" name="Straight Arrow Connector 12">
            <a:extLst>
              <a:ext uri="{FF2B5EF4-FFF2-40B4-BE49-F238E27FC236}">
                <a16:creationId xmlns:a16="http://schemas.microsoft.com/office/drawing/2014/main" id="{F3A8896F-7E99-BFB7-5C32-E8D63F4A6755}"/>
              </a:ext>
            </a:extLst>
          </p:cNvPr>
          <p:cNvCxnSpPr>
            <a:cxnSpLocks/>
            <a:stCxn id="53" idx="3"/>
            <a:endCxn id="73" idx="3"/>
          </p:cNvCxnSpPr>
          <p:nvPr/>
        </p:nvCxnSpPr>
        <p:spPr>
          <a:xfrm flipH="1" flipV="1">
            <a:off x="10470615" y="1682990"/>
            <a:ext cx="618383" cy="4018094"/>
          </a:xfrm>
          <a:prstGeom prst="bentConnector3">
            <a:avLst>
              <a:gd name="adj1" fmla="val -125305"/>
            </a:avLst>
          </a:prstGeom>
          <a:ln w="1905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CB390622-0C44-C47B-C6E2-09D1329AF2F4}"/>
              </a:ext>
            </a:extLst>
          </p:cNvPr>
          <p:cNvGrpSpPr/>
          <p:nvPr/>
        </p:nvGrpSpPr>
        <p:grpSpPr>
          <a:xfrm>
            <a:off x="7494697" y="1006813"/>
            <a:ext cx="3022531" cy="1014729"/>
            <a:chOff x="7494697" y="1006813"/>
            <a:chExt cx="3022531" cy="1014729"/>
          </a:xfrm>
        </p:grpSpPr>
        <p:sp>
          <p:nvSpPr>
            <p:cNvPr id="73" name="Rectangle 72">
              <a:extLst>
                <a:ext uri="{FF2B5EF4-FFF2-40B4-BE49-F238E27FC236}">
                  <a16:creationId xmlns:a16="http://schemas.microsoft.com/office/drawing/2014/main" id="{C494E461-2E06-1B54-1D36-C157EE95A426}"/>
                </a:ext>
              </a:extLst>
            </p:cNvPr>
            <p:cNvSpPr/>
            <p:nvPr/>
          </p:nvSpPr>
          <p:spPr>
            <a:xfrm>
              <a:off x="7553548" y="1401898"/>
              <a:ext cx="291706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133" name="Rectangle 132">
              <a:extLst>
                <a:ext uri="{FF2B5EF4-FFF2-40B4-BE49-F238E27FC236}">
                  <a16:creationId xmlns:a16="http://schemas.microsoft.com/office/drawing/2014/main" id="{81B466C8-16C0-EC83-E252-932F9DE1C68B}"/>
                </a:ext>
              </a:extLst>
            </p:cNvPr>
            <p:cNvSpPr/>
            <p:nvPr/>
          </p:nvSpPr>
          <p:spPr>
            <a:xfrm>
              <a:off x="7494697" y="1006813"/>
              <a:ext cx="302253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34" name="Rectangle 133">
            <a:extLst>
              <a:ext uri="{FF2B5EF4-FFF2-40B4-BE49-F238E27FC236}">
                <a16:creationId xmlns:a16="http://schemas.microsoft.com/office/drawing/2014/main" id="{4C98E827-B9E6-DD1C-52C5-ED7EFBD3BA81}"/>
              </a:ext>
            </a:extLst>
          </p:cNvPr>
          <p:cNvSpPr/>
          <p:nvPr/>
        </p:nvSpPr>
        <p:spPr>
          <a:xfrm>
            <a:off x="9681757" y="2953435"/>
            <a:ext cx="1984305"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37" name="Rectangle 136">
            <a:extLst>
              <a:ext uri="{FF2B5EF4-FFF2-40B4-BE49-F238E27FC236}">
                <a16:creationId xmlns:a16="http://schemas.microsoft.com/office/drawing/2014/main" id="{DB7978F4-707F-DFD7-6D3B-9C64B9C48E6E}"/>
              </a:ext>
            </a:extLst>
          </p:cNvPr>
          <p:cNvSpPr/>
          <p:nvPr/>
        </p:nvSpPr>
        <p:spPr>
          <a:xfrm>
            <a:off x="3359698" y="2935077"/>
            <a:ext cx="498295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46" name="Rectangle 145">
            <a:extLst>
              <a:ext uri="{FF2B5EF4-FFF2-40B4-BE49-F238E27FC236}">
                <a16:creationId xmlns:a16="http://schemas.microsoft.com/office/drawing/2014/main" id="{05697344-01C4-6DBF-F83D-CC67BADE5BAF}"/>
              </a:ext>
            </a:extLst>
          </p:cNvPr>
          <p:cNvSpPr/>
          <p:nvPr/>
        </p:nvSpPr>
        <p:spPr>
          <a:xfrm>
            <a:off x="4389244" y="4306963"/>
            <a:ext cx="2119111" cy="989431"/>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49" name="Rectangle 148">
            <a:extLst>
              <a:ext uri="{FF2B5EF4-FFF2-40B4-BE49-F238E27FC236}">
                <a16:creationId xmlns:a16="http://schemas.microsoft.com/office/drawing/2014/main" id="{8AE689A3-B100-2E3F-CC70-89B7B71B3A07}"/>
              </a:ext>
            </a:extLst>
          </p:cNvPr>
          <p:cNvSpPr/>
          <p:nvPr/>
        </p:nvSpPr>
        <p:spPr>
          <a:xfrm>
            <a:off x="9827801" y="4292537"/>
            <a:ext cx="764990" cy="94448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endParaRPr lang="en-US" sz="2000" i="1" dirty="0">
              <a:solidFill>
                <a:schemeClr val="bg2">
                  <a:lumMod val="40000"/>
                  <a:lumOff val="60000"/>
                </a:schemeClr>
              </a:solidFill>
              <a:effectLst>
                <a:glow>
                  <a:schemeClr val="bg1"/>
                </a:glow>
              </a:effectLst>
            </a:endParaRPr>
          </a:p>
        </p:txBody>
      </p:sp>
      <p:sp>
        <p:nvSpPr>
          <p:cNvPr id="154" name="Can 153">
            <a:extLst>
              <a:ext uri="{FF2B5EF4-FFF2-40B4-BE49-F238E27FC236}">
                <a16:creationId xmlns:a16="http://schemas.microsoft.com/office/drawing/2014/main" id="{0F752435-0012-DB92-2ED7-AA967EE6E168}"/>
              </a:ext>
            </a:extLst>
          </p:cNvPr>
          <p:cNvSpPr/>
          <p:nvPr/>
        </p:nvSpPr>
        <p:spPr>
          <a:xfrm>
            <a:off x="6446048" y="3140923"/>
            <a:ext cx="741482"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binds</a:t>
            </a:r>
          </a:p>
        </p:txBody>
      </p:sp>
      <p:sp>
        <p:nvSpPr>
          <p:cNvPr id="155" name="Can 154">
            <a:extLst>
              <a:ext uri="{FF2B5EF4-FFF2-40B4-BE49-F238E27FC236}">
                <a16:creationId xmlns:a16="http://schemas.microsoft.com/office/drawing/2014/main" id="{4DF8DD35-EF8B-AD1E-E554-E308B9E2CB54}"/>
              </a:ext>
            </a:extLst>
          </p:cNvPr>
          <p:cNvSpPr/>
          <p:nvPr/>
        </p:nvSpPr>
        <p:spPr>
          <a:xfrm>
            <a:off x="7325121" y="3137371"/>
            <a:ext cx="741482"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creds</a:t>
            </a:r>
          </a:p>
        </p:txBody>
      </p:sp>
      <p:sp>
        <p:nvSpPr>
          <p:cNvPr id="156" name="Can 155">
            <a:extLst>
              <a:ext uri="{FF2B5EF4-FFF2-40B4-BE49-F238E27FC236}">
                <a16:creationId xmlns:a16="http://schemas.microsoft.com/office/drawing/2014/main" id="{F1BD8E48-457F-8432-09BA-A01D35D87896}"/>
              </a:ext>
            </a:extLst>
          </p:cNvPr>
          <p:cNvSpPr/>
          <p:nvPr/>
        </p:nvSpPr>
        <p:spPr>
          <a:xfrm>
            <a:off x="5375482" y="3137371"/>
            <a:ext cx="932976" cy="615232"/>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wallets</a:t>
            </a:r>
          </a:p>
        </p:txBody>
      </p:sp>
    </p:spTree>
    <p:extLst>
      <p:ext uri="{BB962C8B-B14F-4D97-AF65-F5344CB8AC3E}">
        <p14:creationId xmlns:p14="http://schemas.microsoft.com/office/powerpoint/2010/main" val="2725566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578536"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Trusting</a:t>
            </a:r>
          </a:p>
          <a:p>
            <a:pPr marL="225425" indent="0">
              <a:lnSpc>
                <a:spcPct val="100000"/>
              </a:lnSpc>
              <a:spcAft>
                <a:spcPts val="900"/>
              </a:spcAft>
              <a:buNone/>
            </a:pPr>
            <a:r>
              <a:rPr lang="en-US" sz="2400" dirty="0">
                <a:solidFill>
                  <a:schemeClr val="bg1">
                    <a:lumMod val="50000"/>
                    <a:lumOff val="50000"/>
                  </a:schemeClr>
                </a:solidFill>
              </a:rPr>
              <a:t>• Securing</a:t>
            </a:r>
          </a:p>
          <a:p>
            <a:pPr marL="225425" indent="0">
              <a:lnSpc>
                <a:spcPct val="100000"/>
              </a:lnSpc>
              <a:spcAft>
                <a:spcPts val="900"/>
              </a:spcAft>
              <a:buNone/>
            </a:pPr>
            <a:r>
              <a:rPr lang="en-US" sz="2400" dirty="0">
                <a:solidFill>
                  <a:schemeClr val="bg1">
                    <a:lumMod val="50000"/>
                    <a:lumOff val="50000"/>
                  </a:schemeClr>
                </a:solidFill>
              </a:rPr>
              <a:t>•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b="1" dirty="0">
                <a:solidFill>
                  <a:schemeClr val="accent6"/>
                </a:solidFill>
              </a:rPr>
              <a:t>• Interacting</a:t>
            </a:r>
          </a:p>
          <a:p>
            <a:pPr marL="225425" indent="0">
              <a:lnSpc>
                <a:spcPct val="100000"/>
              </a:lnSpc>
              <a:spcAft>
                <a:spcPts val="900"/>
              </a:spcAft>
              <a:buNone/>
            </a:pPr>
            <a:r>
              <a:rPr lang="en-US" sz="2400" dirty="0">
                <a:solidFill>
                  <a:schemeClr val="bg1">
                    <a:lumMod val="50000"/>
                    <a:lumOff val="50000"/>
                  </a:schemeClr>
                </a:solidFill>
              </a:rPr>
              <a:t>• Forgetting</a:t>
            </a: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Connecting</a:t>
            </a:r>
          </a:p>
          <a:p>
            <a:pPr marL="225425" indent="0">
              <a:lnSpc>
                <a:spcPct val="100000"/>
              </a:lnSpc>
              <a:spcAft>
                <a:spcPts val="900"/>
              </a:spcAft>
              <a:buNone/>
            </a:pPr>
            <a:r>
              <a:rPr lang="en-US" sz="2400" dirty="0">
                <a:solidFill>
                  <a:schemeClr val="bg1">
                    <a:lumMod val="50000"/>
                    <a:lumOff val="50000"/>
                  </a:schemeClr>
                </a:solidFill>
              </a:rPr>
              <a:t>•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Interacting</a:t>
            </a:r>
          </a:p>
        </p:txBody>
      </p:sp>
      <p:grpSp>
        <p:nvGrpSpPr>
          <p:cNvPr id="152" name="Group 151">
            <a:extLst>
              <a:ext uri="{FF2B5EF4-FFF2-40B4-BE49-F238E27FC236}">
                <a16:creationId xmlns:a16="http://schemas.microsoft.com/office/drawing/2014/main" id="{B1E2592A-4920-6360-9051-D41A02061E99}"/>
              </a:ext>
            </a:extLst>
          </p:cNvPr>
          <p:cNvGrpSpPr/>
          <p:nvPr/>
        </p:nvGrpSpPr>
        <p:grpSpPr>
          <a:xfrm>
            <a:off x="3439113" y="3304909"/>
            <a:ext cx="1504486" cy="1014729"/>
            <a:chOff x="7507403" y="1006813"/>
            <a:chExt cx="714587" cy="1014729"/>
          </a:xfrm>
        </p:grpSpPr>
        <p:sp>
          <p:nvSpPr>
            <p:cNvPr id="153" name="Rectangle 152">
              <a:extLst>
                <a:ext uri="{FF2B5EF4-FFF2-40B4-BE49-F238E27FC236}">
                  <a16:creationId xmlns:a16="http://schemas.microsoft.com/office/drawing/2014/main" id="{647DCE40-CAE3-A12D-12D2-EDDB0E7B4FB7}"/>
                </a:ext>
              </a:extLst>
            </p:cNvPr>
            <p:cNvSpPr/>
            <p:nvPr/>
          </p:nvSpPr>
          <p:spPr>
            <a:xfrm>
              <a:off x="7553549" y="1378148"/>
              <a:ext cx="62895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154" name="Rectangle 153">
              <a:extLst>
                <a:ext uri="{FF2B5EF4-FFF2-40B4-BE49-F238E27FC236}">
                  <a16:creationId xmlns:a16="http://schemas.microsoft.com/office/drawing/2014/main" id="{5866769A-C0DE-6602-690A-F7DC694CD470}"/>
                </a:ext>
              </a:extLst>
            </p:cNvPr>
            <p:cNvSpPr/>
            <p:nvPr/>
          </p:nvSpPr>
          <p:spPr>
            <a:xfrm>
              <a:off x="7507403" y="1006813"/>
              <a:ext cx="71458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165" name="Group 164">
            <a:extLst>
              <a:ext uri="{FF2B5EF4-FFF2-40B4-BE49-F238E27FC236}">
                <a16:creationId xmlns:a16="http://schemas.microsoft.com/office/drawing/2014/main" id="{BF4D68A4-448E-2734-6B66-6DDB5C84A56C}"/>
              </a:ext>
            </a:extLst>
          </p:cNvPr>
          <p:cNvGrpSpPr/>
          <p:nvPr/>
        </p:nvGrpSpPr>
        <p:grpSpPr>
          <a:xfrm>
            <a:off x="5993127" y="1157977"/>
            <a:ext cx="2505685" cy="1490223"/>
            <a:chOff x="6096000" y="4418672"/>
            <a:chExt cx="2505685" cy="1490223"/>
          </a:xfrm>
        </p:grpSpPr>
        <p:sp>
          <p:nvSpPr>
            <p:cNvPr id="159" name="Rectangle 158">
              <a:extLst>
                <a:ext uri="{FF2B5EF4-FFF2-40B4-BE49-F238E27FC236}">
                  <a16:creationId xmlns:a16="http://schemas.microsoft.com/office/drawing/2014/main" id="{D34344BE-CD38-5CA3-0E13-89BC11C5C143}"/>
                </a:ext>
              </a:extLst>
            </p:cNvPr>
            <p:cNvSpPr/>
            <p:nvPr/>
          </p:nvSpPr>
          <p:spPr>
            <a:xfrm>
              <a:off x="6096000" y="4418672"/>
              <a:ext cx="2505685" cy="14902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endParaRPr lang="en-GB" sz="2000" dirty="0">
                <a:solidFill>
                  <a:schemeClr val="bg2">
                    <a:lumMod val="40000"/>
                    <a:lumOff val="60000"/>
                  </a:schemeClr>
                </a:solidFill>
                <a:effectLst>
                  <a:glow>
                    <a:schemeClr val="bg1"/>
                  </a:glow>
                </a:effectLst>
              </a:endParaRPr>
            </a:p>
          </p:txBody>
        </p:sp>
        <p:sp>
          <p:nvSpPr>
            <p:cNvPr id="114" name="Rectangle 113">
              <a:extLst>
                <a:ext uri="{FF2B5EF4-FFF2-40B4-BE49-F238E27FC236}">
                  <a16:creationId xmlns:a16="http://schemas.microsoft.com/office/drawing/2014/main" id="{FC4E02EC-815B-EF9C-1BFA-79E8AD50B543}"/>
                </a:ext>
              </a:extLst>
            </p:cNvPr>
            <p:cNvSpPr/>
            <p:nvPr/>
          </p:nvSpPr>
          <p:spPr>
            <a:xfrm>
              <a:off x="6214847" y="4553221"/>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sp>
          <p:nvSpPr>
            <p:cNvPr id="115" name="Rectangle 114">
              <a:extLst>
                <a:ext uri="{FF2B5EF4-FFF2-40B4-BE49-F238E27FC236}">
                  <a16:creationId xmlns:a16="http://schemas.microsoft.com/office/drawing/2014/main" id="{0E3FBBBC-10F2-5355-4B4B-3BD8660AA5FC}"/>
                </a:ext>
              </a:extLst>
            </p:cNvPr>
            <p:cNvSpPr/>
            <p:nvPr/>
          </p:nvSpPr>
          <p:spPr>
            <a:xfrm>
              <a:off x="7930386" y="5223362"/>
              <a:ext cx="562144"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endParaRPr lang="en-GB" sz="2400" dirty="0">
                <a:solidFill>
                  <a:sysClr val="windowText" lastClr="000000"/>
                </a:solidFill>
                <a:latin typeface="+mj-lt"/>
                <a:cs typeface="Arial" panose="020B0604020202020204" pitchFamily="34" charset="0"/>
              </a:endParaRPr>
            </a:p>
          </p:txBody>
        </p:sp>
        <p:sp>
          <p:nvSpPr>
            <p:cNvPr id="163" name="Rectangle 162">
              <a:extLst>
                <a:ext uri="{FF2B5EF4-FFF2-40B4-BE49-F238E27FC236}">
                  <a16:creationId xmlns:a16="http://schemas.microsoft.com/office/drawing/2014/main" id="{F61114F7-45D4-0C1D-2142-60B685440BED}"/>
                </a:ext>
              </a:extLst>
            </p:cNvPr>
            <p:cNvSpPr/>
            <p:nvPr/>
          </p:nvSpPr>
          <p:spPr>
            <a:xfrm>
              <a:off x="6214847" y="5223362"/>
              <a:ext cx="159129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a:t>
              </a:r>
            </a:p>
          </p:txBody>
        </p:sp>
      </p:grpSp>
      <p:sp>
        <p:nvSpPr>
          <p:cNvPr id="166" name="Can 165">
            <a:extLst>
              <a:ext uri="{FF2B5EF4-FFF2-40B4-BE49-F238E27FC236}">
                <a16:creationId xmlns:a16="http://schemas.microsoft.com/office/drawing/2014/main" id="{BCE0E294-65EF-BDD7-FD5A-D089D91E5C32}"/>
              </a:ext>
            </a:extLst>
          </p:cNvPr>
          <p:cNvSpPr/>
          <p:nvPr/>
        </p:nvSpPr>
        <p:spPr>
          <a:xfrm>
            <a:off x="4300483" y="4148831"/>
            <a:ext cx="1119975"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sessions</a:t>
            </a:r>
          </a:p>
        </p:txBody>
      </p:sp>
      <p:grpSp>
        <p:nvGrpSpPr>
          <p:cNvPr id="167" name="Group 166">
            <a:extLst>
              <a:ext uri="{FF2B5EF4-FFF2-40B4-BE49-F238E27FC236}">
                <a16:creationId xmlns:a16="http://schemas.microsoft.com/office/drawing/2014/main" id="{C53E1F09-4049-050F-7D4C-F0ADF584F12C}"/>
              </a:ext>
            </a:extLst>
          </p:cNvPr>
          <p:cNvGrpSpPr/>
          <p:nvPr/>
        </p:nvGrpSpPr>
        <p:grpSpPr>
          <a:xfrm>
            <a:off x="9372228" y="3304909"/>
            <a:ext cx="1571397" cy="1014729"/>
            <a:chOff x="7507403" y="1006813"/>
            <a:chExt cx="746368" cy="1014729"/>
          </a:xfrm>
        </p:grpSpPr>
        <p:sp>
          <p:nvSpPr>
            <p:cNvPr id="168" name="Rectangle 167">
              <a:extLst>
                <a:ext uri="{FF2B5EF4-FFF2-40B4-BE49-F238E27FC236}">
                  <a16:creationId xmlns:a16="http://schemas.microsoft.com/office/drawing/2014/main" id="{827C1EDB-A37E-28FC-5979-D7C37449725A}"/>
                </a:ext>
              </a:extLst>
            </p:cNvPr>
            <p:cNvSpPr/>
            <p:nvPr/>
          </p:nvSpPr>
          <p:spPr>
            <a:xfrm>
              <a:off x="7553549" y="1378148"/>
              <a:ext cx="66844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69" name="Rectangle 168">
              <a:extLst>
                <a:ext uri="{FF2B5EF4-FFF2-40B4-BE49-F238E27FC236}">
                  <a16:creationId xmlns:a16="http://schemas.microsoft.com/office/drawing/2014/main" id="{ADB13BCF-7C78-9498-5FCC-97A0EB67ADAF}"/>
                </a:ext>
              </a:extLst>
            </p:cNvPr>
            <p:cNvSpPr/>
            <p:nvPr/>
          </p:nvSpPr>
          <p:spPr>
            <a:xfrm>
              <a:off x="7507403" y="1006813"/>
              <a:ext cx="74636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70" name="Can 169">
            <a:extLst>
              <a:ext uri="{FF2B5EF4-FFF2-40B4-BE49-F238E27FC236}">
                <a16:creationId xmlns:a16="http://schemas.microsoft.com/office/drawing/2014/main" id="{E13045C5-5314-AC34-6BDB-C1A1DE11BAB5}"/>
              </a:ext>
            </a:extLst>
          </p:cNvPr>
          <p:cNvSpPr/>
          <p:nvPr/>
        </p:nvSpPr>
        <p:spPr>
          <a:xfrm>
            <a:off x="10233603" y="4148831"/>
            <a:ext cx="1504417"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disclosures</a:t>
            </a:r>
          </a:p>
        </p:txBody>
      </p:sp>
      <p:sp>
        <p:nvSpPr>
          <p:cNvPr id="171" name="Rectangle 170">
            <a:extLst>
              <a:ext uri="{FF2B5EF4-FFF2-40B4-BE49-F238E27FC236}">
                <a16:creationId xmlns:a16="http://schemas.microsoft.com/office/drawing/2014/main" id="{B13E6B82-614D-6D39-E0E6-6AE93D0EDA99}"/>
              </a:ext>
            </a:extLst>
          </p:cNvPr>
          <p:cNvSpPr/>
          <p:nvPr/>
        </p:nvSpPr>
        <p:spPr>
          <a:xfrm>
            <a:off x="5993128" y="3325081"/>
            <a:ext cx="2505685" cy="245303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72" name="TextBox 171">
            <a:extLst>
              <a:ext uri="{FF2B5EF4-FFF2-40B4-BE49-F238E27FC236}">
                <a16:creationId xmlns:a16="http://schemas.microsoft.com/office/drawing/2014/main" id="{E8F25F44-662B-07FB-53AB-45848484EA3D}"/>
              </a:ext>
            </a:extLst>
          </p:cNvPr>
          <p:cNvSpPr txBox="1"/>
          <p:nvPr/>
        </p:nvSpPr>
        <p:spPr>
          <a:xfrm>
            <a:off x="6192646" y="3731413"/>
            <a:ext cx="2290186" cy="2246769"/>
          </a:xfrm>
          <a:prstGeom prst="rect">
            <a:avLst/>
          </a:prstGeom>
          <a:noFill/>
        </p:spPr>
        <p:txBody>
          <a:bodyPr wrap="square" anchor="t">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prompts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sharing</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bindings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credentials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payments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goodbye!</a:t>
            </a:r>
            <a:br>
              <a:rPr lang="en-GB" sz="2000" i="1" dirty="0">
                <a:solidFill>
                  <a:schemeClr val="bg2">
                    <a:lumMod val="40000"/>
                    <a:lumOff val="60000"/>
                  </a:schemeClr>
                </a:solidFill>
                <a:effectLst>
                  <a:glow>
                    <a:schemeClr val="bg1"/>
                  </a:glow>
                </a:effectLst>
              </a:rPr>
            </a:br>
            <a:endParaRPr lang="en-GB" sz="2000" i="1" dirty="0">
              <a:solidFill>
                <a:schemeClr val="bg2">
                  <a:lumMod val="40000"/>
                  <a:lumOff val="60000"/>
                </a:schemeClr>
              </a:solidFill>
              <a:effectLst>
                <a:glow>
                  <a:schemeClr val="bg1"/>
                </a:glow>
              </a:effectLst>
            </a:endParaRPr>
          </a:p>
        </p:txBody>
      </p:sp>
      <p:cxnSp>
        <p:nvCxnSpPr>
          <p:cNvPr id="173" name="Straight Arrow Connector 12">
            <a:extLst>
              <a:ext uri="{FF2B5EF4-FFF2-40B4-BE49-F238E27FC236}">
                <a16:creationId xmlns:a16="http://schemas.microsoft.com/office/drawing/2014/main" id="{5318BCF6-941B-46EE-76C3-9EE60A240675}"/>
              </a:ext>
            </a:extLst>
          </p:cNvPr>
          <p:cNvCxnSpPr>
            <a:cxnSpLocks/>
            <a:stCxn id="159" idx="1"/>
            <a:endCxn id="154" idx="0"/>
          </p:cNvCxnSpPr>
          <p:nvPr/>
        </p:nvCxnSpPr>
        <p:spPr>
          <a:xfrm rot="10800000" flipV="1">
            <a:off x="4191357" y="1903089"/>
            <a:ext cx="1801771" cy="1401820"/>
          </a:xfrm>
          <a:prstGeom prst="bentConnector2">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174" name="TextBox 173">
            <a:extLst>
              <a:ext uri="{FF2B5EF4-FFF2-40B4-BE49-F238E27FC236}">
                <a16:creationId xmlns:a16="http://schemas.microsoft.com/office/drawing/2014/main" id="{4AA247E9-B1BF-DDFF-2BB7-255B8B63CDE9}"/>
              </a:ext>
            </a:extLst>
          </p:cNvPr>
          <p:cNvSpPr txBox="1"/>
          <p:nvPr/>
        </p:nvSpPr>
        <p:spPr>
          <a:xfrm>
            <a:off x="6005002" y="3331303"/>
            <a:ext cx="2505685"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session talker</a:t>
            </a:r>
          </a:p>
        </p:txBody>
      </p:sp>
      <p:cxnSp>
        <p:nvCxnSpPr>
          <p:cNvPr id="178" name="Straight Arrow Connector 12">
            <a:extLst>
              <a:ext uri="{FF2B5EF4-FFF2-40B4-BE49-F238E27FC236}">
                <a16:creationId xmlns:a16="http://schemas.microsoft.com/office/drawing/2014/main" id="{AF09E2F3-E0EE-9797-CBFD-973768BFBB2E}"/>
              </a:ext>
            </a:extLst>
          </p:cNvPr>
          <p:cNvCxnSpPr>
            <a:cxnSpLocks/>
            <a:stCxn id="159" idx="3"/>
            <a:endCxn id="169" idx="0"/>
          </p:cNvCxnSpPr>
          <p:nvPr/>
        </p:nvCxnSpPr>
        <p:spPr>
          <a:xfrm>
            <a:off x="8498812" y="1903089"/>
            <a:ext cx="1659115" cy="1401820"/>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185" name="Straight Arrow Connector 12">
            <a:extLst>
              <a:ext uri="{FF2B5EF4-FFF2-40B4-BE49-F238E27FC236}">
                <a16:creationId xmlns:a16="http://schemas.microsoft.com/office/drawing/2014/main" id="{0BCC16B6-25C2-9F38-3665-57D722E77C6C}"/>
              </a:ext>
            </a:extLst>
          </p:cNvPr>
          <p:cNvCxnSpPr>
            <a:cxnSpLocks/>
            <a:stCxn id="169" idx="2"/>
            <a:endCxn id="213" idx="3"/>
          </p:cNvCxnSpPr>
          <p:nvPr/>
        </p:nvCxnSpPr>
        <p:spPr>
          <a:xfrm rot="5400000">
            <a:off x="8050165" y="4186842"/>
            <a:ext cx="1974966" cy="2240558"/>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196" name="Straight Arrow Connector 12">
            <a:extLst>
              <a:ext uri="{FF2B5EF4-FFF2-40B4-BE49-F238E27FC236}">
                <a16:creationId xmlns:a16="http://schemas.microsoft.com/office/drawing/2014/main" id="{B9F7B099-4D26-6B38-B01E-C1EE5A928284}"/>
              </a:ext>
            </a:extLst>
          </p:cNvPr>
          <p:cNvCxnSpPr>
            <a:cxnSpLocks/>
            <a:endCxn id="153" idx="3"/>
          </p:cNvCxnSpPr>
          <p:nvPr/>
        </p:nvCxnSpPr>
        <p:spPr>
          <a:xfrm flipH="1" flipV="1">
            <a:off x="4860471" y="3957336"/>
            <a:ext cx="1119976" cy="3"/>
          </a:xfrm>
          <a:prstGeom prst="straightConnector1">
            <a:avLst/>
          </a:prstGeom>
          <a:ln>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199" name="Straight Arrow Connector 12">
            <a:extLst>
              <a:ext uri="{FF2B5EF4-FFF2-40B4-BE49-F238E27FC236}">
                <a16:creationId xmlns:a16="http://schemas.microsoft.com/office/drawing/2014/main" id="{D2A4A02E-5DE4-7F00-AF43-D027CDBE8496}"/>
              </a:ext>
            </a:extLst>
          </p:cNvPr>
          <p:cNvCxnSpPr>
            <a:cxnSpLocks/>
            <a:endCxn id="168" idx="1"/>
          </p:cNvCxnSpPr>
          <p:nvPr/>
        </p:nvCxnSpPr>
        <p:spPr>
          <a:xfrm>
            <a:off x="8498812" y="3957336"/>
            <a:ext cx="970571" cy="0"/>
          </a:xfrm>
          <a:prstGeom prst="straightConnector1">
            <a:avLst/>
          </a:prstGeom>
          <a:ln>
            <a:headEnd type="triangle" w="lg" len="lg"/>
            <a:tailEnd type="triangle" w="lg" len="lg"/>
          </a:ln>
        </p:spPr>
        <p:style>
          <a:lnRef idx="3">
            <a:schemeClr val="accent6"/>
          </a:lnRef>
          <a:fillRef idx="0">
            <a:schemeClr val="accent6"/>
          </a:fillRef>
          <a:effectRef idx="2">
            <a:schemeClr val="accent6"/>
          </a:effectRef>
          <a:fontRef idx="minor">
            <a:schemeClr val="tx1"/>
          </a:fontRef>
        </p:style>
      </p:cxnSp>
      <p:sp>
        <p:nvSpPr>
          <p:cNvPr id="204" name="Content Placeholder 2">
            <a:extLst>
              <a:ext uri="{FF2B5EF4-FFF2-40B4-BE49-F238E27FC236}">
                <a16:creationId xmlns:a16="http://schemas.microsoft.com/office/drawing/2014/main" id="{3E71CBD9-EDF9-F4CB-8DD2-6A165ED237FB}"/>
              </a:ext>
            </a:extLst>
          </p:cNvPr>
          <p:cNvSpPr txBox="1">
            <a:spLocks/>
          </p:cNvSpPr>
          <p:nvPr/>
        </p:nvSpPr>
        <p:spPr>
          <a:xfrm>
            <a:off x="8863438" y="1373562"/>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disclose</a:t>
            </a:r>
          </a:p>
        </p:txBody>
      </p:sp>
      <p:sp>
        <p:nvSpPr>
          <p:cNvPr id="205" name="Content Placeholder 2">
            <a:extLst>
              <a:ext uri="{FF2B5EF4-FFF2-40B4-BE49-F238E27FC236}">
                <a16:creationId xmlns:a16="http://schemas.microsoft.com/office/drawing/2014/main" id="{1E7536F4-AEA1-5BF8-37F8-52163DD3C231}"/>
              </a:ext>
            </a:extLst>
          </p:cNvPr>
          <p:cNvSpPr txBox="1">
            <a:spLocks/>
          </p:cNvSpPr>
          <p:nvPr/>
        </p:nvSpPr>
        <p:spPr>
          <a:xfrm>
            <a:off x="4240899" y="1382272"/>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check in</a:t>
            </a:r>
          </a:p>
        </p:txBody>
      </p:sp>
      <p:sp>
        <p:nvSpPr>
          <p:cNvPr id="206" name="Rounded Rectangle 205">
            <a:extLst>
              <a:ext uri="{FF2B5EF4-FFF2-40B4-BE49-F238E27FC236}">
                <a16:creationId xmlns:a16="http://schemas.microsoft.com/office/drawing/2014/main" id="{8745691A-5625-2982-F39E-0658C0B0045F}"/>
              </a:ext>
            </a:extLst>
          </p:cNvPr>
          <p:cNvSpPr/>
          <p:nvPr/>
        </p:nvSpPr>
        <p:spPr>
          <a:xfrm>
            <a:off x="5493696" y="1402327"/>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cxnSp>
        <p:nvCxnSpPr>
          <p:cNvPr id="209" name="Straight Arrow Connector 12">
            <a:extLst>
              <a:ext uri="{FF2B5EF4-FFF2-40B4-BE49-F238E27FC236}">
                <a16:creationId xmlns:a16="http://schemas.microsoft.com/office/drawing/2014/main" id="{4E28605D-C6BA-C7E8-A4EC-2D422DBC83CC}"/>
              </a:ext>
            </a:extLst>
          </p:cNvPr>
          <p:cNvCxnSpPr>
            <a:cxnSpLocks/>
            <a:stCxn id="159" idx="2"/>
            <a:endCxn id="171" idx="0"/>
          </p:cNvCxnSpPr>
          <p:nvPr/>
        </p:nvCxnSpPr>
        <p:spPr>
          <a:xfrm>
            <a:off x="7245970" y="2648200"/>
            <a:ext cx="1" cy="676881"/>
          </a:xfrm>
          <a:prstGeom prst="straightConnector1">
            <a:avLst/>
          </a:prstGeom>
          <a:ln>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213" name="TextBox 212">
            <a:extLst>
              <a:ext uri="{FF2B5EF4-FFF2-40B4-BE49-F238E27FC236}">
                <a16:creationId xmlns:a16="http://schemas.microsoft.com/office/drawing/2014/main" id="{601B46C1-50E2-F06B-326D-FD3EF2C9795F}"/>
              </a:ext>
            </a:extLst>
          </p:cNvPr>
          <p:cNvSpPr txBox="1"/>
          <p:nvPr/>
        </p:nvSpPr>
        <p:spPr>
          <a:xfrm>
            <a:off x="6449360" y="6094549"/>
            <a:ext cx="1468009" cy="400110"/>
          </a:xfrm>
          <a:prstGeom prst="rect">
            <a:avLst/>
          </a:prstGeom>
          <a:noFill/>
        </p:spPr>
        <p:txBody>
          <a:bodyPr wrap="square" anchor="ctr">
            <a:spAutoFit/>
          </a:bodyPr>
          <a:lstStyle/>
          <a:p>
            <a:pPr algn="ctr"/>
            <a:r>
              <a:rPr lang="en-GB" sz="2800" baseline="-17000" dirty="0">
                <a:solidFill>
                  <a:schemeClr val="bg2">
                    <a:lumMod val="40000"/>
                    <a:lumOff val="60000"/>
                  </a:schemeClr>
                </a:solidFill>
                <a:effectLst>
                  <a:glow>
                    <a:schemeClr val="bg1"/>
                  </a:glow>
                </a:effectLst>
              </a:rPr>
              <a:t>ℹ️</a:t>
            </a:r>
            <a:r>
              <a:rPr lang="en-GB" sz="1800" dirty="0"/>
              <a:t> </a:t>
            </a:r>
            <a:r>
              <a:rPr lang="en-GB" sz="2000" i="1" dirty="0">
                <a:solidFill>
                  <a:schemeClr val="bg2">
                    <a:lumMod val="40000"/>
                    <a:lumOff val="60000"/>
                  </a:schemeClr>
                </a:solidFill>
                <a:effectLst>
                  <a:glow>
                    <a:schemeClr val="bg1"/>
                  </a:glow>
                </a:effectLst>
              </a:rPr>
              <a:t>user info</a:t>
            </a:r>
          </a:p>
        </p:txBody>
      </p:sp>
      <p:cxnSp>
        <p:nvCxnSpPr>
          <p:cNvPr id="215" name="Straight Arrow Connector 12">
            <a:extLst>
              <a:ext uri="{FF2B5EF4-FFF2-40B4-BE49-F238E27FC236}">
                <a16:creationId xmlns:a16="http://schemas.microsoft.com/office/drawing/2014/main" id="{F8F17AB3-BD7D-5528-F065-A8138FFBC816}"/>
              </a:ext>
            </a:extLst>
          </p:cNvPr>
          <p:cNvCxnSpPr>
            <a:cxnSpLocks/>
            <a:stCxn id="213" idx="1"/>
            <a:endCxn id="154" idx="2"/>
          </p:cNvCxnSpPr>
          <p:nvPr/>
        </p:nvCxnSpPr>
        <p:spPr>
          <a:xfrm rot="10800000">
            <a:off x="4191356" y="4319638"/>
            <a:ext cx="2258004" cy="1974966"/>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sp>
        <p:nvSpPr>
          <p:cNvPr id="218" name="Rounded Rectangle 217">
            <a:extLst>
              <a:ext uri="{FF2B5EF4-FFF2-40B4-BE49-F238E27FC236}">
                <a16:creationId xmlns:a16="http://schemas.microsoft.com/office/drawing/2014/main" id="{6B96A771-B67A-3291-C117-79DFD3C35DBF}"/>
              </a:ext>
            </a:extLst>
          </p:cNvPr>
          <p:cNvSpPr/>
          <p:nvPr/>
        </p:nvSpPr>
        <p:spPr>
          <a:xfrm>
            <a:off x="5089430" y="3458497"/>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221" name="Rounded Rectangle 220">
            <a:extLst>
              <a:ext uri="{FF2B5EF4-FFF2-40B4-BE49-F238E27FC236}">
                <a16:creationId xmlns:a16="http://schemas.microsoft.com/office/drawing/2014/main" id="{D64DB45F-0118-1D1A-0460-C408DE81885F}"/>
              </a:ext>
            </a:extLst>
          </p:cNvPr>
          <p:cNvSpPr/>
          <p:nvPr/>
        </p:nvSpPr>
        <p:spPr>
          <a:xfrm>
            <a:off x="8629534" y="1399348"/>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222" name="Rounded Rectangle 221">
            <a:extLst>
              <a:ext uri="{FF2B5EF4-FFF2-40B4-BE49-F238E27FC236}">
                <a16:creationId xmlns:a16="http://schemas.microsoft.com/office/drawing/2014/main" id="{54E64960-660C-1610-BD61-FF3E62057E26}"/>
              </a:ext>
            </a:extLst>
          </p:cNvPr>
          <p:cNvSpPr/>
          <p:nvPr/>
        </p:nvSpPr>
        <p:spPr>
          <a:xfrm>
            <a:off x="8880806" y="3456790"/>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223" name="Rounded Rectangle 222">
            <a:extLst>
              <a:ext uri="{FF2B5EF4-FFF2-40B4-BE49-F238E27FC236}">
                <a16:creationId xmlns:a16="http://schemas.microsoft.com/office/drawing/2014/main" id="{8DF862D7-7B67-59CA-96BF-2FF2125D5B7C}"/>
              </a:ext>
            </a:extLst>
          </p:cNvPr>
          <p:cNvSpPr/>
          <p:nvPr/>
        </p:nvSpPr>
        <p:spPr>
          <a:xfrm>
            <a:off x="6733497" y="2796554"/>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224" name="Rounded Rectangle 223">
            <a:extLst>
              <a:ext uri="{FF2B5EF4-FFF2-40B4-BE49-F238E27FC236}">
                <a16:creationId xmlns:a16="http://schemas.microsoft.com/office/drawing/2014/main" id="{60290907-51E1-632E-B070-35EA7CAB3CC0}"/>
              </a:ext>
            </a:extLst>
          </p:cNvPr>
          <p:cNvSpPr/>
          <p:nvPr/>
        </p:nvSpPr>
        <p:spPr>
          <a:xfrm>
            <a:off x="9671493" y="4438498"/>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Tree>
    <p:extLst>
      <p:ext uri="{BB962C8B-B14F-4D97-AF65-F5344CB8AC3E}">
        <p14:creationId xmlns:p14="http://schemas.microsoft.com/office/powerpoint/2010/main" val="23207209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Trusting</a:t>
            </a:r>
          </a:p>
          <a:p>
            <a:pPr marL="225425" indent="0">
              <a:lnSpc>
                <a:spcPct val="100000"/>
              </a:lnSpc>
              <a:spcAft>
                <a:spcPts val="900"/>
              </a:spcAft>
              <a:buNone/>
            </a:pPr>
            <a:r>
              <a:rPr lang="en-US" sz="2400" dirty="0">
                <a:solidFill>
                  <a:schemeClr val="bg1">
                    <a:lumMod val="50000"/>
                    <a:lumOff val="50000"/>
                  </a:schemeClr>
                </a:solidFill>
              </a:rPr>
              <a:t>• Securing</a:t>
            </a:r>
          </a:p>
          <a:p>
            <a:pPr marL="225425" indent="0">
              <a:lnSpc>
                <a:spcPct val="100000"/>
              </a:lnSpc>
              <a:spcAft>
                <a:spcPts val="900"/>
              </a:spcAft>
              <a:buNone/>
            </a:pPr>
            <a:r>
              <a:rPr lang="en-US" sz="2400" dirty="0">
                <a:solidFill>
                  <a:schemeClr val="bg1">
                    <a:lumMod val="50000"/>
                    <a:lumOff val="50000"/>
                  </a:schemeClr>
                </a:solidFill>
              </a:rPr>
              <a:t>•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Interacting</a:t>
            </a:r>
          </a:p>
          <a:p>
            <a:pPr marL="225425" indent="0">
              <a:lnSpc>
                <a:spcPct val="100000"/>
              </a:lnSpc>
              <a:spcAft>
                <a:spcPts val="900"/>
              </a:spcAft>
              <a:buNone/>
            </a:pPr>
            <a:r>
              <a:rPr lang="en-US" sz="2400" b="1" dirty="0">
                <a:solidFill>
                  <a:schemeClr val="accent6"/>
                </a:solidFill>
              </a:rPr>
              <a:t>• Forgetting</a:t>
            </a: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Connecting</a:t>
            </a:r>
          </a:p>
          <a:p>
            <a:pPr marL="225425" indent="0">
              <a:lnSpc>
                <a:spcPct val="100000"/>
              </a:lnSpc>
              <a:spcAft>
                <a:spcPts val="900"/>
              </a:spcAft>
              <a:buNone/>
            </a:pPr>
            <a:r>
              <a:rPr lang="en-US" sz="2400" dirty="0">
                <a:solidFill>
                  <a:schemeClr val="bg1">
                    <a:lumMod val="50000"/>
                    <a:lumOff val="50000"/>
                  </a:schemeClr>
                </a:solidFill>
              </a:rPr>
              <a:t>•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Forgetting</a:t>
            </a:r>
          </a:p>
        </p:txBody>
      </p:sp>
      <p:grpSp>
        <p:nvGrpSpPr>
          <p:cNvPr id="34" name="Group 33">
            <a:extLst>
              <a:ext uri="{FF2B5EF4-FFF2-40B4-BE49-F238E27FC236}">
                <a16:creationId xmlns:a16="http://schemas.microsoft.com/office/drawing/2014/main" id="{206FDA63-244E-F129-2035-427896151160}"/>
              </a:ext>
            </a:extLst>
          </p:cNvPr>
          <p:cNvGrpSpPr/>
          <p:nvPr/>
        </p:nvGrpSpPr>
        <p:grpSpPr>
          <a:xfrm>
            <a:off x="5760338" y="3016884"/>
            <a:ext cx="3122402" cy="1014729"/>
            <a:chOff x="3502202" y="1747544"/>
            <a:chExt cx="1806068" cy="1014729"/>
          </a:xfrm>
        </p:grpSpPr>
        <p:sp>
          <p:nvSpPr>
            <p:cNvPr id="11" name="Rectangle 10">
              <a:extLst>
                <a:ext uri="{FF2B5EF4-FFF2-40B4-BE49-F238E27FC236}">
                  <a16:creationId xmlns:a16="http://schemas.microsoft.com/office/drawing/2014/main" id="{2C6162E3-9249-6819-28F2-FEE5EEBCB3A0}"/>
                </a:ext>
              </a:extLst>
            </p:cNvPr>
            <p:cNvSpPr/>
            <p:nvPr/>
          </p:nvSpPr>
          <p:spPr>
            <a:xfrm>
              <a:off x="3562600" y="2110844"/>
              <a:ext cx="169816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a:t>
              </a:r>
            </a:p>
          </p:txBody>
        </p:sp>
        <p:sp>
          <p:nvSpPr>
            <p:cNvPr id="30" name="Rectangle 29">
              <a:extLst>
                <a:ext uri="{FF2B5EF4-FFF2-40B4-BE49-F238E27FC236}">
                  <a16:creationId xmlns:a16="http://schemas.microsoft.com/office/drawing/2014/main" id="{A0F28BBC-FF24-5B5E-EAE9-C30A2C671EE7}"/>
                </a:ext>
              </a:extLst>
            </p:cNvPr>
            <p:cNvSpPr/>
            <p:nvPr/>
          </p:nvSpPr>
          <p:spPr>
            <a:xfrm>
              <a:off x="3502202" y="1747544"/>
              <a:ext cx="180606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35" name="Group 34">
            <a:extLst>
              <a:ext uri="{FF2B5EF4-FFF2-40B4-BE49-F238E27FC236}">
                <a16:creationId xmlns:a16="http://schemas.microsoft.com/office/drawing/2014/main" id="{C9023A64-8ED9-CFFF-F956-4F4B32B8F8C1}"/>
              </a:ext>
            </a:extLst>
          </p:cNvPr>
          <p:cNvGrpSpPr/>
          <p:nvPr/>
        </p:nvGrpSpPr>
        <p:grpSpPr>
          <a:xfrm>
            <a:off x="5760338" y="4956374"/>
            <a:ext cx="3122397" cy="1014729"/>
            <a:chOff x="7494698" y="1006813"/>
            <a:chExt cx="1483048" cy="1014729"/>
          </a:xfrm>
        </p:grpSpPr>
        <p:sp>
          <p:nvSpPr>
            <p:cNvPr id="36" name="Rectangle 35">
              <a:extLst>
                <a:ext uri="{FF2B5EF4-FFF2-40B4-BE49-F238E27FC236}">
                  <a16:creationId xmlns:a16="http://schemas.microsoft.com/office/drawing/2014/main" id="{71F542A9-43D0-F43A-8B75-11EF7988EB57}"/>
                </a:ext>
              </a:extLst>
            </p:cNvPr>
            <p:cNvSpPr/>
            <p:nvPr/>
          </p:nvSpPr>
          <p:spPr>
            <a:xfrm>
              <a:off x="7553549" y="1366273"/>
              <a:ext cx="13766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37" name="Rectangle 36">
              <a:extLst>
                <a:ext uri="{FF2B5EF4-FFF2-40B4-BE49-F238E27FC236}">
                  <a16:creationId xmlns:a16="http://schemas.microsoft.com/office/drawing/2014/main" id="{EEEF7490-D4D5-2421-D894-E1F29D232DAD}"/>
                </a:ext>
              </a:extLst>
            </p:cNvPr>
            <p:cNvSpPr/>
            <p:nvPr/>
          </p:nvSpPr>
          <p:spPr>
            <a:xfrm>
              <a:off x="7494698" y="1006813"/>
              <a:ext cx="148304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cxnSp>
        <p:nvCxnSpPr>
          <p:cNvPr id="41" name="Straight Arrow Connector 12">
            <a:extLst>
              <a:ext uri="{FF2B5EF4-FFF2-40B4-BE49-F238E27FC236}">
                <a16:creationId xmlns:a16="http://schemas.microsoft.com/office/drawing/2014/main" id="{874299C8-A72B-2D9D-CC8D-B28E3860CFB8}"/>
              </a:ext>
            </a:extLst>
          </p:cNvPr>
          <p:cNvCxnSpPr>
            <a:cxnSpLocks/>
            <a:stCxn id="36" idx="1"/>
            <a:endCxn id="30" idx="1"/>
          </p:cNvCxnSpPr>
          <p:nvPr/>
        </p:nvCxnSpPr>
        <p:spPr>
          <a:xfrm rot="10800000">
            <a:off x="5760338" y="3524250"/>
            <a:ext cx="123904" cy="2072677"/>
          </a:xfrm>
          <a:prstGeom prst="bentConnector3">
            <a:avLst>
              <a:gd name="adj1" fmla="val 1329186"/>
            </a:avLst>
          </a:prstGeom>
          <a:ln w="19050" cap="rnd">
            <a:solidFill>
              <a:schemeClr val="accent2"/>
            </a:solidFill>
            <a:roun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12">
            <a:extLst>
              <a:ext uri="{FF2B5EF4-FFF2-40B4-BE49-F238E27FC236}">
                <a16:creationId xmlns:a16="http://schemas.microsoft.com/office/drawing/2014/main" id="{16F29B2E-50D2-0FE5-C078-4F63F12203F7}"/>
              </a:ext>
            </a:extLst>
          </p:cNvPr>
          <p:cNvCxnSpPr>
            <a:cxnSpLocks/>
          </p:cNvCxnSpPr>
          <p:nvPr/>
        </p:nvCxnSpPr>
        <p:spPr>
          <a:xfrm flipV="1">
            <a:off x="6163297" y="2118700"/>
            <a:ext cx="0" cy="910067"/>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12">
            <a:extLst>
              <a:ext uri="{FF2B5EF4-FFF2-40B4-BE49-F238E27FC236}">
                <a16:creationId xmlns:a16="http://schemas.microsoft.com/office/drawing/2014/main" id="{0A90ED36-E9D4-FD2F-CAE0-6B93380F71A5}"/>
              </a:ext>
            </a:extLst>
          </p:cNvPr>
          <p:cNvCxnSpPr>
            <a:cxnSpLocks/>
            <a:stCxn id="36" idx="3"/>
            <a:endCxn id="30" idx="3"/>
          </p:cNvCxnSpPr>
          <p:nvPr/>
        </p:nvCxnSpPr>
        <p:spPr>
          <a:xfrm flipV="1">
            <a:off x="8782726" y="3524249"/>
            <a:ext cx="100014" cy="2072677"/>
          </a:xfrm>
          <a:prstGeom prst="bentConnector3">
            <a:avLst>
              <a:gd name="adj1" fmla="val 1777155"/>
            </a:avLst>
          </a:prstGeom>
          <a:ln w="19050" cap="rnd">
            <a:solidFill>
              <a:schemeClr val="accent4"/>
            </a:solidFill>
            <a:roun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12">
            <a:extLst>
              <a:ext uri="{FF2B5EF4-FFF2-40B4-BE49-F238E27FC236}">
                <a16:creationId xmlns:a16="http://schemas.microsoft.com/office/drawing/2014/main" id="{AA6703B0-497D-24E9-723D-A3C14C5CA075}"/>
              </a:ext>
            </a:extLst>
          </p:cNvPr>
          <p:cNvCxnSpPr>
            <a:cxnSpLocks/>
          </p:cNvCxnSpPr>
          <p:nvPr/>
        </p:nvCxnSpPr>
        <p:spPr>
          <a:xfrm flipV="1">
            <a:off x="6163297" y="4055371"/>
            <a:ext cx="0" cy="910067"/>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12">
            <a:extLst>
              <a:ext uri="{FF2B5EF4-FFF2-40B4-BE49-F238E27FC236}">
                <a16:creationId xmlns:a16="http://schemas.microsoft.com/office/drawing/2014/main" id="{BED810EE-112C-984B-9C1B-262741427FEA}"/>
              </a:ext>
            </a:extLst>
          </p:cNvPr>
          <p:cNvCxnSpPr>
            <a:cxnSpLocks/>
          </p:cNvCxnSpPr>
          <p:nvPr/>
        </p:nvCxnSpPr>
        <p:spPr>
          <a:xfrm flipV="1">
            <a:off x="8488877" y="2103292"/>
            <a:ext cx="0" cy="910067"/>
          </a:xfrm>
          <a:prstGeom prst="straightConnector1">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12">
            <a:extLst>
              <a:ext uri="{FF2B5EF4-FFF2-40B4-BE49-F238E27FC236}">
                <a16:creationId xmlns:a16="http://schemas.microsoft.com/office/drawing/2014/main" id="{57D4E7DA-F7CE-84BF-81F0-A717AE6D2B4E}"/>
              </a:ext>
            </a:extLst>
          </p:cNvPr>
          <p:cNvCxnSpPr>
            <a:cxnSpLocks/>
          </p:cNvCxnSpPr>
          <p:nvPr/>
        </p:nvCxnSpPr>
        <p:spPr>
          <a:xfrm flipV="1">
            <a:off x="8488877" y="4039963"/>
            <a:ext cx="0" cy="910067"/>
          </a:xfrm>
          <a:prstGeom prst="straightConnector1">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2" name="Content Placeholder 2">
            <a:extLst>
              <a:ext uri="{FF2B5EF4-FFF2-40B4-BE49-F238E27FC236}">
                <a16:creationId xmlns:a16="http://schemas.microsoft.com/office/drawing/2014/main" id="{54A7EE82-B9D2-80D9-1749-093858CB744F}"/>
              </a:ext>
            </a:extLst>
          </p:cNvPr>
          <p:cNvSpPr txBox="1">
            <a:spLocks/>
          </p:cNvSpPr>
          <p:nvPr/>
        </p:nvSpPr>
        <p:spPr>
          <a:xfrm>
            <a:off x="5031442" y="2129466"/>
            <a:ext cx="111998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2"/>
                </a:solidFill>
                <a:effectLst>
                  <a:glow>
                    <a:schemeClr val="bg1"/>
                  </a:glow>
                </a:effectLst>
              </a:rPr>
              <a:t>check-in</a:t>
            </a:r>
            <a:endParaRPr lang="en-GB" sz="1400" dirty="0"/>
          </a:p>
        </p:txBody>
      </p:sp>
      <p:sp>
        <p:nvSpPr>
          <p:cNvPr id="83" name="Content Placeholder 2">
            <a:extLst>
              <a:ext uri="{FF2B5EF4-FFF2-40B4-BE49-F238E27FC236}">
                <a16:creationId xmlns:a16="http://schemas.microsoft.com/office/drawing/2014/main" id="{C85D3C9C-659D-E1EB-2EF5-A57987E6E35B}"/>
              </a:ext>
            </a:extLst>
          </p:cNvPr>
          <p:cNvSpPr txBox="1">
            <a:spLocks/>
          </p:cNvSpPr>
          <p:nvPr/>
        </p:nvSpPr>
        <p:spPr>
          <a:xfrm>
            <a:off x="8513518" y="2129466"/>
            <a:ext cx="1119980"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4"/>
                </a:solidFill>
                <a:effectLst>
                  <a:glow>
                    <a:schemeClr val="bg1"/>
                  </a:glow>
                </a:effectLst>
              </a:rPr>
              <a:t>check-in</a:t>
            </a:r>
            <a:br>
              <a:rPr lang="en-GB" sz="2000" i="1" dirty="0">
                <a:solidFill>
                  <a:schemeClr val="accent4"/>
                </a:solidFill>
                <a:effectLst>
                  <a:glow>
                    <a:schemeClr val="bg1"/>
                  </a:glow>
                </a:effectLst>
              </a:rPr>
            </a:br>
            <a:r>
              <a:rPr lang="en-GB" sz="2000" i="1" dirty="0">
                <a:solidFill>
                  <a:schemeClr val="accent4"/>
                </a:solidFill>
                <a:effectLst>
                  <a:glow>
                    <a:schemeClr val="bg1"/>
                  </a:glow>
                </a:effectLst>
              </a:rPr>
              <a:t>again</a:t>
            </a:r>
            <a:endParaRPr lang="en-GB" sz="1400" dirty="0">
              <a:solidFill>
                <a:schemeClr val="accent4"/>
              </a:solidFill>
            </a:endParaRPr>
          </a:p>
        </p:txBody>
      </p:sp>
      <p:sp>
        <p:nvSpPr>
          <p:cNvPr id="84" name="Content Placeholder 2">
            <a:extLst>
              <a:ext uri="{FF2B5EF4-FFF2-40B4-BE49-F238E27FC236}">
                <a16:creationId xmlns:a16="http://schemas.microsoft.com/office/drawing/2014/main" id="{FCDB311C-7495-B14F-6C29-211CDB58FA21}"/>
              </a:ext>
            </a:extLst>
          </p:cNvPr>
          <p:cNvSpPr txBox="1">
            <a:spLocks/>
          </p:cNvSpPr>
          <p:nvPr/>
        </p:nvSpPr>
        <p:spPr>
          <a:xfrm>
            <a:off x="5093466" y="4126011"/>
            <a:ext cx="105795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GB" sz="2000" i="1" dirty="0">
                <a:solidFill>
                  <a:schemeClr val="accent2"/>
                </a:solidFill>
                <a:effectLst>
                  <a:glow>
                    <a:schemeClr val="bg1"/>
                  </a:glow>
                </a:effectLst>
              </a:rPr>
              <a:t>check-in as X</a:t>
            </a:r>
            <a:endParaRPr lang="en-GB" sz="1400" dirty="0"/>
          </a:p>
        </p:txBody>
      </p:sp>
      <p:sp>
        <p:nvSpPr>
          <p:cNvPr id="85" name="Content Placeholder 2">
            <a:extLst>
              <a:ext uri="{FF2B5EF4-FFF2-40B4-BE49-F238E27FC236}">
                <a16:creationId xmlns:a16="http://schemas.microsoft.com/office/drawing/2014/main" id="{084AC05F-5F50-C171-8D59-79288E211302}"/>
              </a:ext>
            </a:extLst>
          </p:cNvPr>
          <p:cNvSpPr txBox="1">
            <a:spLocks/>
          </p:cNvSpPr>
          <p:nvPr/>
        </p:nvSpPr>
        <p:spPr>
          <a:xfrm>
            <a:off x="8500752" y="4124549"/>
            <a:ext cx="966710"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4"/>
                </a:solidFill>
                <a:effectLst>
                  <a:glow>
                    <a:schemeClr val="bg1"/>
                  </a:glow>
                </a:effectLst>
              </a:rPr>
              <a:t>check-in as Y</a:t>
            </a:r>
            <a:endParaRPr lang="en-GB" sz="1400" dirty="0">
              <a:solidFill>
                <a:schemeClr val="accent4"/>
              </a:solidFill>
            </a:endParaRPr>
          </a:p>
        </p:txBody>
      </p:sp>
      <p:sp>
        <p:nvSpPr>
          <p:cNvPr id="86" name="Content Placeholder 2">
            <a:extLst>
              <a:ext uri="{FF2B5EF4-FFF2-40B4-BE49-F238E27FC236}">
                <a16:creationId xmlns:a16="http://schemas.microsoft.com/office/drawing/2014/main" id="{FD954A21-9E20-0E03-ED72-759F9694938A}"/>
              </a:ext>
            </a:extLst>
          </p:cNvPr>
          <p:cNvSpPr txBox="1">
            <a:spLocks/>
          </p:cNvSpPr>
          <p:nvPr/>
        </p:nvSpPr>
        <p:spPr>
          <a:xfrm>
            <a:off x="10610196" y="4983203"/>
            <a:ext cx="1282232"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4"/>
                </a:solidFill>
                <a:effectLst>
                  <a:glow>
                    <a:schemeClr val="bg1"/>
                  </a:glow>
                </a:effectLst>
              </a:rPr>
              <a:t>goodbye </a:t>
            </a:r>
            <a:br>
              <a:rPr lang="en-GB" sz="2000" i="1" dirty="0">
                <a:solidFill>
                  <a:schemeClr val="accent4"/>
                </a:solidFill>
                <a:effectLst>
                  <a:glow>
                    <a:schemeClr val="bg1"/>
                  </a:glow>
                </a:effectLst>
              </a:rPr>
            </a:br>
            <a:r>
              <a:rPr lang="en-GB" sz="2000" i="1" dirty="0">
                <a:solidFill>
                  <a:schemeClr val="accent4"/>
                </a:solidFill>
                <a:effectLst>
                  <a:glow>
                    <a:schemeClr val="bg1"/>
                  </a:glow>
                </a:effectLst>
              </a:rPr>
              <a:t>Y</a:t>
            </a:r>
            <a:endParaRPr lang="en-GB" sz="1400" dirty="0">
              <a:solidFill>
                <a:schemeClr val="accent4"/>
              </a:solidFill>
            </a:endParaRPr>
          </a:p>
        </p:txBody>
      </p:sp>
      <p:sp>
        <p:nvSpPr>
          <p:cNvPr id="87" name="Content Placeholder 2">
            <a:extLst>
              <a:ext uri="{FF2B5EF4-FFF2-40B4-BE49-F238E27FC236}">
                <a16:creationId xmlns:a16="http://schemas.microsoft.com/office/drawing/2014/main" id="{77FD748D-F868-1378-2344-1E9CFEC7E3D2}"/>
              </a:ext>
            </a:extLst>
          </p:cNvPr>
          <p:cNvSpPr txBox="1">
            <a:spLocks/>
          </p:cNvSpPr>
          <p:nvPr/>
        </p:nvSpPr>
        <p:spPr>
          <a:xfrm>
            <a:off x="2902899" y="4983203"/>
            <a:ext cx="126934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GB" sz="2000" i="1" dirty="0">
                <a:solidFill>
                  <a:schemeClr val="accent2"/>
                </a:solidFill>
                <a:effectLst>
                  <a:glow>
                    <a:schemeClr val="bg1"/>
                  </a:glow>
                </a:effectLst>
              </a:rPr>
              <a:t>goodbye</a:t>
            </a:r>
            <a:br>
              <a:rPr lang="en-GB" sz="2000" i="1" dirty="0">
                <a:solidFill>
                  <a:schemeClr val="accent2"/>
                </a:solidFill>
                <a:effectLst>
                  <a:glow>
                    <a:schemeClr val="bg1"/>
                  </a:glow>
                </a:effectLst>
              </a:rPr>
            </a:br>
            <a:r>
              <a:rPr lang="en-GB" sz="2000" i="1" dirty="0">
                <a:solidFill>
                  <a:schemeClr val="accent2"/>
                </a:solidFill>
                <a:effectLst>
                  <a:glow>
                    <a:schemeClr val="bg1"/>
                  </a:glow>
                </a:effectLst>
              </a:rPr>
              <a:t>X</a:t>
            </a:r>
            <a:endParaRPr lang="en-GB" sz="1400" dirty="0">
              <a:solidFill>
                <a:schemeClr val="accent2"/>
              </a:solidFill>
            </a:endParaRPr>
          </a:p>
        </p:txBody>
      </p:sp>
      <p:sp>
        <p:nvSpPr>
          <p:cNvPr id="90" name="Can 89">
            <a:extLst>
              <a:ext uri="{FF2B5EF4-FFF2-40B4-BE49-F238E27FC236}">
                <a16:creationId xmlns:a16="http://schemas.microsoft.com/office/drawing/2014/main" id="{6B36BE46-9D9B-47F2-A379-08405857AC8E}"/>
              </a:ext>
            </a:extLst>
          </p:cNvPr>
          <p:cNvSpPr/>
          <p:nvPr/>
        </p:nvSpPr>
        <p:spPr>
          <a:xfrm>
            <a:off x="7489201" y="3230273"/>
            <a:ext cx="1119975"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sessions</a:t>
            </a:r>
          </a:p>
        </p:txBody>
      </p:sp>
      <p:sp>
        <p:nvSpPr>
          <p:cNvPr id="92" name="Can 91">
            <a:extLst>
              <a:ext uri="{FF2B5EF4-FFF2-40B4-BE49-F238E27FC236}">
                <a16:creationId xmlns:a16="http://schemas.microsoft.com/office/drawing/2014/main" id="{7192423F-D3BF-D45C-141E-FC27B04E5A8C}"/>
              </a:ext>
            </a:extLst>
          </p:cNvPr>
          <p:cNvSpPr/>
          <p:nvPr/>
        </p:nvSpPr>
        <p:spPr>
          <a:xfrm>
            <a:off x="7472335" y="5159991"/>
            <a:ext cx="1119975"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sessions</a:t>
            </a:r>
          </a:p>
        </p:txBody>
      </p:sp>
      <p:sp>
        <p:nvSpPr>
          <p:cNvPr id="106" name="Rounded Rectangle 105">
            <a:extLst>
              <a:ext uri="{FF2B5EF4-FFF2-40B4-BE49-F238E27FC236}">
                <a16:creationId xmlns:a16="http://schemas.microsoft.com/office/drawing/2014/main" id="{4CB46406-A1DB-7A79-E7EA-FCFD1D4E624D}"/>
              </a:ext>
            </a:extLst>
          </p:cNvPr>
          <p:cNvSpPr/>
          <p:nvPr/>
        </p:nvSpPr>
        <p:spPr>
          <a:xfrm>
            <a:off x="5264786" y="1777579"/>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107" name="Rounded Rectangle 106">
            <a:extLst>
              <a:ext uri="{FF2B5EF4-FFF2-40B4-BE49-F238E27FC236}">
                <a16:creationId xmlns:a16="http://schemas.microsoft.com/office/drawing/2014/main" id="{87F112F4-5ED7-1B3C-812F-77B5EF57566F}"/>
              </a:ext>
            </a:extLst>
          </p:cNvPr>
          <p:cNvSpPr/>
          <p:nvPr/>
        </p:nvSpPr>
        <p:spPr>
          <a:xfrm>
            <a:off x="6286070" y="429376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108" name="Rounded Rectangle 107">
            <a:extLst>
              <a:ext uri="{FF2B5EF4-FFF2-40B4-BE49-F238E27FC236}">
                <a16:creationId xmlns:a16="http://schemas.microsoft.com/office/drawing/2014/main" id="{39C4A009-C005-499B-A56F-73B1AB3E4DBB}"/>
              </a:ext>
            </a:extLst>
          </p:cNvPr>
          <p:cNvSpPr/>
          <p:nvPr/>
        </p:nvSpPr>
        <p:spPr>
          <a:xfrm>
            <a:off x="3741860" y="461742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109" name="Rounded Rectangle 108">
            <a:extLst>
              <a:ext uri="{FF2B5EF4-FFF2-40B4-BE49-F238E27FC236}">
                <a16:creationId xmlns:a16="http://schemas.microsoft.com/office/drawing/2014/main" id="{44442D7E-EC83-24F0-39B6-51152B85B818}"/>
              </a:ext>
            </a:extLst>
          </p:cNvPr>
          <p:cNvSpPr/>
          <p:nvPr/>
        </p:nvSpPr>
        <p:spPr>
          <a:xfrm>
            <a:off x="9023348" y="1767630"/>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4</a:t>
            </a:r>
          </a:p>
        </p:txBody>
      </p:sp>
      <p:sp>
        <p:nvSpPr>
          <p:cNvPr id="110" name="Rounded Rectangle 109">
            <a:extLst>
              <a:ext uri="{FF2B5EF4-FFF2-40B4-BE49-F238E27FC236}">
                <a16:creationId xmlns:a16="http://schemas.microsoft.com/office/drawing/2014/main" id="{694F0BAB-22B9-601A-7E8E-350530DA1D88}"/>
              </a:ext>
            </a:extLst>
          </p:cNvPr>
          <p:cNvSpPr/>
          <p:nvPr/>
        </p:nvSpPr>
        <p:spPr>
          <a:xfrm>
            <a:off x="8006105" y="4293763"/>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5</a:t>
            </a:r>
          </a:p>
        </p:txBody>
      </p:sp>
      <p:sp>
        <p:nvSpPr>
          <p:cNvPr id="112" name="Rounded Rectangle 111">
            <a:extLst>
              <a:ext uri="{FF2B5EF4-FFF2-40B4-BE49-F238E27FC236}">
                <a16:creationId xmlns:a16="http://schemas.microsoft.com/office/drawing/2014/main" id="{7BFFFD05-77BA-F291-AAC9-AA562F1EDB8E}"/>
              </a:ext>
            </a:extLst>
          </p:cNvPr>
          <p:cNvSpPr/>
          <p:nvPr/>
        </p:nvSpPr>
        <p:spPr>
          <a:xfrm>
            <a:off x="10709951" y="464117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6</a:t>
            </a:r>
          </a:p>
        </p:txBody>
      </p:sp>
      <p:sp>
        <p:nvSpPr>
          <p:cNvPr id="38" name="Rectangle 37">
            <a:extLst>
              <a:ext uri="{FF2B5EF4-FFF2-40B4-BE49-F238E27FC236}">
                <a16:creationId xmlns:a16="http://schemas.microsoft.com/office/drawing/2014/main" id="{001B5810-BDE8-ADBA-E8A9-D8125DB8E5E9}"/>
              </a:ext>
            </a:extLst>
          </p:cNvPr>
          <p:cNvSpPr/>
          <p:nvPr/>
        </p:nvSpPr>
        <p:spPr>
          <a:xfrm>
            <a:off x="5760338" y="1557221"/>
            <a:ext cx="312240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spTree>
    <p:extLst>
      <p:ext uri="{BB962C8B-B14F-4D97-AF65-F5344CB8AC3E}">
        <p14:creationId xmlns:p14="http://schemas.microsoft.com/office/powerpoint/2010/main" val="15580032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Trusting</a:t>
            </a:r>
          </a:p>
          <a:p>
            <a:pPr marL="225425" indent="0">
              <a:lnSpc>
                <a:spcPct val="100000"/>
              </a:lnSpc>
              <a:spcAft>
                <a:spcPts val="900"/>
              </a:spcAft>
              <a:buNone/>
            </a:pPr>
            <a:r>
              <a:rPr lang="en-US" sz="2400" dirty="0">
                <a:solidFill>
                  <a:schemeClr val="bg1">
                    <a:lumMod val="50000"/>
                    <a:lumOff val="50000"/>
                  </a:schemeClr>
                </a:solidFill>
              </a:rPr>
              <a:t>• Securing</a:t>
            </a:r>
          </a:p>
          <a:p>
            <a:pPr marL="225425" indent="0">
              <a:lnSpc>
                <a:spcPct val="100000"/>
              </a:lnSpc>
              <a:spcAft>
                <a:spcPts val="900"/>
              </a:spcAft>
              <a:buNone/>
            </a:pPr>
            <a:r>
              <a:rPr lang="en-US" sz="2400" dirty="0">
                <a:solidFill>
                  <a:schemeClr val="bg1">
                    <a:lumMod val="50000"/>
                    <a:lumOff val="50000"/>
                  </a:schemeClr>
                </a:solidFill>
              </a:rPr>
              <a:t>•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Interacting</a:t>
            </a:r>
          </a:p>
          <a:p>
            <a:pPr marL="225425" indent="0">
              <a:lnSpc>
                <a:spcPct val="100000"/>
              </a:lnSpc>
              <a:spcAft>
                <a:spcPts val="900"/>
              </a:spcAft>
              <a:buNone/>
            </a:pPr>
            <a:r>
              <a:rPr lang="en-US" sz="2400" dirty="0">
                <a:solidFill>
                  <a:schemeClr val="bg1">
                    <a:lumMod val="50000"/>
                    <a:lumOff val="50000"/>
                  </a:schemeClr>
                </a:solidFill>
              </a:rPr>
              <a:t>• Forgetting</a:t>
            </a:r>
          </a:p>
          <a:p>
            <a:pPr marL="225425" indent="0">
              <a:lnSpc>
                <a:spcPct val="100000"/>
              </a:lnSpc>
              <a:spcAft>
                <a:spcPts val="900"/>
              </a:spcAft>
              <a:buNone/>
            </a:pPr>
            <a:r>
              <a:rPr lang="en-US" sz="2400" b="1" dirty="0">
                <a:solidFill>
                  <a:schemeClr val="accent3"/>
                </a:solidFill>
              </a:rPr>
              <a:t>Cognifying </a:t>
            </a:r>
          </a:p>
          <a:p>
            <a:pPr marL="225425" indent="0">
              <a:lnSpc>
                <a:spcPct val="100000"/>
              </a:lnSpc>
              <a:spcAft>
                <a:spcPts val="900"/>
              </a:spcAft>
              <a:buNone/>
            </a:pPr>
            <a:r>
              <a:rPr lang="en-US" sz="2400" dirty="0">
                <a:solidFill>
                  <a:schemeClr val="bg1">
                    <a:lumMod val="50000"/>
                    <a:lumOff val="50000"/>
                  </a:schemeClr>
                </a:solidFill>
              </a:rPr>
              <a:t>• Connecting</a:t>
            </a:r>
          </a:p>
          <a:p>
            <a:pPr marL="225425" indent="0">
              <a:lnSpc>
                <a:spcPct val="100000"/>
              </a:lnSpc>
              <a:spcAft>
                <a:spcPts val="900"/>
              </a:spcAft>
              <a:buNone/>
            </a:pPr>
            <a:r>
              <a:rPr lang="en-US" sz="2400" dirty="0">
                <a:solidFill>
                  <a:schemeClr val="bg1">
                    <a:lumMod val="50000"/>
                    <a:lumOff val="50000"/>
                  </a:schemeClr>
                </a:solidFill>
              </a:rPr>
              <a:t>• Animating</a:t>
            </a:r>
          </a:p>
          <a:p>
            <a:pPr marL="225425" indent="0">
              <a:lnSpc>
                <a:spcPct val="100000"/>
              </a:lnSpc>
              <a:spcAft>
                <a:spcPts val="900"/>
              </a:spcAft>
              <a:buNone/>
            </a:pPr>
            <a:r>
              <a:rPr lang="en-US" sz="2400" dirty="0">
                <a:solidFill>
                  <a:schemeClr val="bg1">
                    <a:lumMod val="50000"/>
                    <a:lumOff val="50000"/>
                  </a:schemeClr>
                </a:solidFill>
              </a:rPr>
              <a:t>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Cognifying</a:t>
            </a:r>
          </a:p>
        </p:txBody>
      </p:sp>
      <p:grpSp>
        <p:nvGrpSpPr>
          <p:cNvPr id="3" name="Group 2">
            <a:extLst>
              <a:ext uri="{FF2B5EF4-FFF2-40B4-BE49-F238E27FC236}">
                <a16:creationId xmlns:a16="http://schemas.microsoft.com/office/drawing/2014/main" id="{0C4AF9F3-B943-FCBF-AC1C-9A60D566BCF6}"/>
              </a:ext>
            </a:extLst>
          </p:cNvPr>
          <p:cNvGrpSpPr/>
          <p:nvPr/>
        </p:nvGrpSpPr>
        <p:grpSpPr>
          <a:xfrm>
            <a:off x="4886145" y="1322478"/>
            <a:ext cx="1356748" cy="745447"/>
            <a:chOff x="6798567" y="646875"/>
            <a:chExt cx="1356748" cy="745447"/>
          </a:xfrm>
        </p:grpSpPr>
        <p:sp>
          <p:nvSpPr>
            <p:cNvPr id="7" name="TextBox 6">
              <a:extLst>
                <a:ext uri="{FF2B5EF4-FFF2-40B4-BE49-F238E27FC236}">
                  <a16:creationId xmlns:a16="http://schemas.microsoft.com/office/drawing/2014/main" id="{78DB8BF9-DD8B-8FFE-DD6C-6A78E8E91904}"/>
                </a:ext>
              </a:extLst>
            </p:cNvPr>
            <p:cNvSpPr txBox="1"/>
            <p:nvPr/>
          </p:nvSpPr>
          <p:spPr>
            <a:xfrm>
              <a:off x="6798567" y="1022990"/>
              <a:ext cx="1356748" cy="369332"/>
            </a:xfrm>
            <a:prstGeom prst="rect">
              <a:avLst/>
            </a:prstGeom>
            <a:noFill/>
          </p:spPr>
          <p:txBody>
            <a:bodyPr wrap="square">
              <a:spAutoFit/>
            </a:bodyPr>
            <a:lstStyle/>
            <a:p>
              <a:r>
                <a:rPr lang="en-GB" dirty="0"/>
                <a:t>🔆 NFC QR</a:t>
              </a:r>
            </a:p>
          </p:txBody>
        </p:sp>
        <p:sp>
          <p:nvSpPr>
            <p:cNvPr id="11" name="Rectangle 10">
              <a:extLst>
                <a:ext uri="{FF2B5EF4-FFF2-40B4-BE49-F238E27FC236}">
                  <a16:creationId xmlns:a16="http://schemas.microsoft.com/office/drawing/2014/main" id="{848D61F9-D890-F659-548D-3613FAA8E359}"/>
                </a:ext>
              </a:extLst>
            </p:cNvPr>
            <p:cNvSpPr/>
            <p:nvPr/>
          </p:nvSpPr>
          <p:spPr>
            <a:xfrm>
              <a:off x="6799807" y="646875"/>
              <a:ext cx="1275414"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Place</a:t>
              </a:r>
            </a:p>
          </p:txBody>
        </p:sp>
      </p:grpSp>
      <p:grpSp>
        <p:nvGrpSpPr>
          <p:cNvPr id="13" name="Group 12">
            <a:extLst>
              <a:ext uri="{FF2B5EF4-FFF2-40B4-BE49-F238E27FC236}">
                <a16:creationId xmlns:a16="http://schemas.microsoft.com/office/drawing/2014/main" id="{F93040E9-93C5-BDF5-A951-4756809764B8}"/>
              </a:ext>
            </a:extLst>
          </p:cNvPr>
          <p:cNvGrpSpPr/>
          <p:nvPr/>
        </p:nvGrpSpPr>
        <p:grpSpPr>
          <a:xfrm>
            <a:off x="6727071" y="1322478"/>
            <a:ext cx="1356748" cy="745447"/>
            <a:chOff x="6798567" y="646875"/>
            <a:chExt cx="1356748" cy="745447"/>
          </a:xfrm>
        </p:grpSpPr>
        <p:sp>
          <p:nvSpPr>
            <p:cNvPr id="14" name="TextBox 13">
              <a:extLst>
                <a:ext uri="{FF2B5EF4-FFF2-40B4-BE49-F238E27FC236}">
                  <a16:creationId xmlns:a16="http://schemas.microsoft.com/office/drawing/2014/main" id="{5777F5B3-A05E-D7FD-5224-E5A4505F1269}"/>
                </a:ext>
              </a:extLst>
            </p:cNvPr>
            <p:cNvSpPr txBox="1"/>
            <p:nvPr/>
          </p:nvSpPr>
          <p:spPr>
            <a:xfrm>
              <a:off x="6798567" y="1022990"/>
              <a:ext cx="1356748" cy="369332"/>
            </a:xfrm>
            <a:prstGeom prst="rect">
              <a:avLst/>
            </a:prstGeom>
            <a:noFill/>
          </p:spPr>
          <p:txBody>
            <a:bodyPr wrap="square">
              <a:spAutoFit/>
            </a:bodyPr>
            <a:lstStyle/>
            <a:p>
              <a:r>
                <a:rPr lang="en-GB" dirty="0"/>
                <a:t>🔆 NFC QR</a:t>
              </a:r>
            </a:p>
          </p:txBody>
        </p:sp>
        <p:sp>
          <p:nvSpPr>
            <p:cNvPr id="15" name="Rectangle 14">
              <a:extLst>
                <a:ext uri="{FF2B5EF4-FFF2-40B4-BE49-F238E27FC236}">
                  <a16:creationId xmlns:a16="http://schemas.microsoft.com/office/drawing/2014/main" id="{346AF1D6-4086-BC22-44C5-5AA8E8AA64B2}"/>
                </a:ext>
              </a:extLst>
            </p:cNvPr>
            <p:cNvSpPr/>
            <p:nvPr/>
          </p:nvSpPr>
          <p:spPr>
            <a:xfrm>
              <a:off x="6799807" y="646875"/>
              <a:ext cx="1275414"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 Thing</a:t>
              </a:r>
            </a:p>
          </p:txBody>
        </p:sp>
      </p:grpSp>
      <p:grpSp>
        <p:nvGrpSpPr>
          <p:cNvPr id="16" name="Group 15">
            <a:extLst>
              <a:ext uri="{FF2B5EF4-FFF2-40B4-BE49-F238E27FC236}">
                <a16:creationId xmlns:a16="http://schemas.microsoft.com/office/drawing/2014/main" id="{612FAF04-8B37-9636-CBAD-7986E0AF7CF7}"/>
              </a:ext>
            </a:extLst>
          </p:cNvPr>
          <p:cNvGrpSpPr/>
          <p:nvPr/>
        </p:nvGrpSpPr>
        <p:grpSpPr>
          <a:xfrm>
            <a:off x="8413621" y="1322477"/>
            <a:ext cx="1624132" cy="745447"/>
            <a:chOff x="6798567" y="646875"/>
            <a:chExt cx="1624132" cy="745447"/>
          </a:xfrm>
        </p:grpSpPr>
        <p:sp>
          <p:nvSpPr>
            <p:cNvPr id="17" name="TextBox 16">
              <a:extLst>
                <a:ext uri="{FF2B5EF4-FFF2-40B4-BE49-F238E27FC236}">
                  <a16:creationId xmlns:a16="http://schemas.microsoft.com/office/drawing/2014/main" id="{0BB00690-D955-012E-28A8-3C2BCF3ED2C9}"/>
                </a:ext>
              </a:extLst>
            </p:cNvPr>
            <p:cNvSpPr txBox="1"/>
            <p:nvPr/>
          </p:nvSpPr>
          <p:spPr>
            <a:xfrm>
              <a:off x="6798567" y="1022990"/>
              <a:ext cx="1356748" cy="369332"/>
            </a:xfrm>
            <a:prstGeom prst="rect">
              <a:avLst/>
            </a:prstGeom>
            <a:noFill/>
          </p:spPr>
          <p:txBody>
            <a:bodyPr wrap="square">
              <a:spAutoFit/>
            </a:bodyPr>
            <a:lstStyle/>
            <a:p>
              <a:r>
                <a:rPr lang="en-GB" dirty="0"/>
                <a:t>✨ QR</a:t>
              </a:r>
            </a:p>
          </p:txBody>
        </p:sp>
        <p:sp>
          <p:nvSpPr>
            <p:cNvPr id="25" name="Rectangle 24">
              <a:extLst>
                <a:ext uri="{FF2B5EF4-FFF2-40B4-BE49-F238E27FC236}">
                  <a16:creationId xmlns:a16="http://schemas.microsoft.com/office/drawing/2014/main" id="{A7860175-95CB-27B7-26FB-08F7BF52ECC4}"/>
                </a:ext>
              </a:extLst>
            </p:cNvPr>
            <p:cNvSpPr/>
            <p:nvPr/>
          </p:nvSpPr>
          <p:spPr>
            <a:xfrm>
              <a:off x="6799806" y="646875"/>
              <a:ext cx="1622893"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Web page</a:t>
              </a:r>
            </a:p>
          </p:txBody>
        </p:sp>
      </p:grpSp>
      <p:grpSp>
        <p:nvGrpSpPr>
          <p:cNvPr id="27" name="Group 26">
            <a:extLst>
              <a:ext uri="{FF2B5EF4-FFF2-40B4-BE49-F238E27FC236}">
                <a16:creationId xmlns:a16="http://schemas.microsoft.com/office/drawing/2014/main" id="{58650334-C732-98CF-8104-DDC8AF72474E}"/>
              </a:ext>
            </a:extLst>
          </p:cNvPr>
          <p:cNvGrpSpPr/>
          <p:nvPr/>
        </p:nvGrpSpPr>
        <p:grpSpPr>
          <a:xfrm>
            <a:off x="6116977" y="3077876"/>
            <a:ext cx="2505685" cy="1490223"/>
            <a:chOff x="6096000" y="4418672"/>
            <a:chExt cx="2505685" cy="1490223"/>
          </a:xfrm>
        </p:grpSpPr>
        <p:sp>
          <p:nvSpPr>
            <p:cNvPr id="28" name="Rectangle 27">
              <a:extLst>
                <a:ext uri="{FF2B5EF4-FFF2-40B4-BE49-F238E27FC236}">
                  <a16:creationId xmlns:a16="http://schemas.microsoft.com/office/drawing/2014/main" id="{55FADA3F-64B8-48BF-48A9-660F7B700C2D}"/>
                </a:ext>
              </a:extLst>
            </p:cNvPr>
            <p:cNvSpPr/>
            <p:nvPr/>
          </p:nvSpPr>
          <p:spPr>
            <a:xfrm>
              <a:off x="6096000" y="4418672"/>
              <a:ext cx="2505685" cy="14902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endParaRPr lang="en-GB" sz="2000" dirty="0">
                <a:solidFill>
                  <a:schemeClr val="bg2">
                    <a:lumMod val="40000"/>
                    <a:lumOff val="60000"/>
                  </a:schemeClr>
                </a:solidFill>
                <a:effectLst>
                  <a:glow>
                    <a:schemeClr val="bg1"/>
                  </a:glow>
                </a:effectLst>
              </a:endParaRPr>
            </a:p>
          </p:txBody>
        </p:sp>
        <p:sp>
          <p:nvSpPr>
            <p:cNvPr id="29" name="Rectangle 28">
              <a:extLst>
                <a:ext uri="{FF2B5EF4-FFF2-40B4-BE49-F238E27FC236}">
                  <a16:creationId xmlns:a16="http://schemas.microsoft.com/office/drawing/2014/main" id="{764FC9EC-29E4-3074-C1D8-01341A573068}"/>
                </a:ext>
              </a:extLst>
            </p:cNvPr>
            <p:cNvSpPr/>
            <p:nvPr/>
          </p:nvSpPr>
          <p:spPr>
            <a:xfrm>
              <a:off x="6214847" y="4553221"/>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sp>
          <p:nvSpPr>
            <p:cNvPr id="30" name="Rectangle 29">
              <a:extLst>
                <a:ext uri="{FF2B5EF4-FFF2-40B4-BE49-F238E27FC236}">
                  <a16:creationId xmlns:a16="http://schemas.microsoft.com/office/drawing/2014/main" id="{68E03325-8844-C84A-ABC5-49C18B508B3C}"/>
                </a:ext>
              </a:extLst>
            </p:cNvPr>
            <p:cNvSpPr/>
            <p:nvPr/>
          </p:nvSpPr>
          <p:spPr>
            <a:xfrm>
              <a:off x="7930386" y="5223362"/>
              <a:ext cx="562144"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endParaRPr lang="en-GB" sz="2400" dirty="0">
                <a:solidFill>
                  <a:sysClr val="windowText" lastClr="000000"/>
                </a:solidFill>
                <a:latin typeface="+mj-lt"/>
                <a:cs typeface="Arial" panose="020B0604020202020204" pitchFamily="34" charset="0"/>
              </a:endParaRPr>
            </a:p>
          </p:txBody>
        </p:sp>
        <p:sp>
          <p:nvSpPr>
            <p:cNvPr id="31" name="Rectangle 30">
              <a:extLst>
                <a:ext uri="{FF2B5EF4-FFF2-40B4-BE49-F238E27FC236}">
                  <a16:creationId xmlns:a16="http://schemas.microsoft.com/office/drawing/2014/main" id="{DC2B2191-CE50-C4D8-7771-BCFA560CB4BC}"/>
                </a:ext>
              </a:extLst>
            </p:cNvPr>
            <p:cNvSpPr/>
            <p:nvPr/>
          </p:nvSpPr>
          <p:spPr>
            <a:xfrm>
              <a:off x="6214847" y="5223362"/>
              <a:ext cx="159129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a:t>
              </a:r>
            </a:p>
          </p:txBody>
        </p:sp>
      </p:grpSp>
      <p:grpSp>
        <p:nvGrpSpPr>
          <p:cNvPr id="33" name="Group 32">
            <a:extLst>
              <a:ext uri="{FF2B5EF4-FFF2-40B4-BE49-F238E27FC236}">
                <a16:creationId xmlns:a16="http://schemas.microsoft.com/office/drawing/2014/main" id="{95E11264-986F-5A8F-2745-8A85E533F28F}"/>
              </a:ext>
            </a:extLst>
          </p:cNvPr>
          <p:cNvGrpSpPr/>
          <p:nvPr/>
        </p:nvGrpSpPr>
        <p:grpSpPr>
          <a:xfrm>
            <a:off x="6585418" y="5201311"/>
            <a:ext cx="1561199" cy="1014729"/>
            <a:chOff x="7494698" y="1006813"/>
            <a:chExt cx="741524" cy="1014729"/>
          </a:xfrm>
        </p:grpSpPr>
        <p:sp>
          <p:nvSpPr>
            <p:cNvPr id="34" name="Rectangle 33">
              <a:extLst>
                <a:ext uri="{FF2B5EF4-FFF2-40B4-BE49-F238E27FC236}">
                  <a16:creationId xmlns:a16="http://schemas.microsoft.com/office/drawing/2014/main" id="{F6432511-7D10-9249-DE51-2299703DE1CB}"/>
                </a:ext>
              </a:extLst>
            </p:cNvPr>
            <p:cNvSpPr/>
            <p:nvPr/>
          </p:nvSpPr>
          <p:spPr>
            <a:xfrm>
              <a:off x="7553549" y="1366273"/>
              <a:ext cx="64504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35" name="Rectangle 34">
              <a:extLst>
                <a:ext uri="{FF2B5EF4-FFF2-40B4-BE49-F238E27FC236}">
                  <a16:creationId xmlns:a16="http://schemas.microsoft.com/office/drawing/2014/main" id="{8E0EDCE0-92E1-C73E-AFB4-FA19A0DC8EB8}"/>
                </a:ext>
              </a:extLst>
            </p:cNvPr>
            <p:cNvSpPr/>
            <p:nvPr/>
          </p:nvSpPr>
          <p:spPr>
            <a:xfrm>
              <a:off x="7494698" y="1006813"/>
              <a:ext cx="741524"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cxnSp>
        <p:nvCxnSpPr>
          <p:cNvPr id="36" name="Straight Arrow Connector 12">
            <a:extLst>
              <a:ext uri="{FF2B5EF4-FFF2-40B4-BE49-F238E27FC236}">
                <a16:creationId xmlns:a16="http://schemas.microsoft.com/office/drawing/2014/main" id="{A02D0D7D-3146-4EC6-6607-5997E87BE6CD}"/>
              </a:ext>
            </a:extLst>
          </p:cNvPr>
          <p:cNvCxnSpPr>
            <a:cxnSpLocks/>
            <a:stCxn id="11" idx="2"/>
            <a:endCxn id="29" idx="1"/>
          </p:cNvCxnSpPr>
          <p:nvPr/>
        </p:nvCxnSpPr>
        <p:spPr>
          <a:xfrm rot="16200000" flipH="1">
            <a:off x="5167662" y="2425355"/>
            <a:ext cx="1425592" cy="710732"/>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12">
            <a:extLst>
              <a:ext uri="{FF2B5EF4-FFF2-40B4-BE49-F238E27FC236}">
                <a16:creationId xmlns:a16="http://schemas.microsoft.com/office/drawing/2014/main" id="{3C072E74-4767-9BBB-1933-8F03DB86C668}"/>
              </a:ext>
            </a:extLst>
          </p:cNvPr>
          <p:cNvCxnSpPr>
            <a:cxnSpLocks/>
            <a:stCxn id="25" idx="2"/>
            <a:endCxn id="29" idx="3"/>
          </p:cNvCxnSpPr>
          <p:nvPr/>
        </p:nvCxnSpPr>
        <p:spPr>
          <a:xfrm rot="5400000">
            <a:off x="8158668" y="2425877"/>
            <a:ext cx="1425593" cy="709687"/>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2">
            <a:extLst>
              <a:ext uri="{FF2B5EF4-FFF2-40B4-BE49-F238E27FC236}">
                <a16:creationId xmlns:a16="http://schemas.microsoft.com/office/drawing/2014/main" id="{15A5A418-5E93-A8F2-BC5C-3EC750125054}"/>
              </a:ext>
            </a:extLst>
          </p:cNvPr>
          <p:cNvCxnSpPr>
            <a:cxnSpLocks/>
            <a:stCxn id="15" idx="2"/>
            <a:endCxn id="28" idx="0"/>
          </p:cNvCxnSpPr>
          <p:nvPr/>
        </p:nvCxnSpPr>
        <p:spPr>
          <a:xfrm>
            <a:off x="7366018" y="2067925"/>
            <a:ext cx="3802" cy="1009951"/>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25">
            <a:extLst>
              <a:ext uri="{FF2B5EF4-FFF2-40B4-BE49-F238E27FC236}">
                <a16:creationId xmlns:a16="http://schemas.microsoft.com/office/drawing/2014/main" id="{D649AED4-671D-29FC-CE49-A10A3DC4D017}"/>
              </a:ext>
            </a:extLst>
          </p:cNvPr>
          <p:cNvCxnSpPr>
            <a:cxnSpLocks/>
            <a:stCxn id="30" idx="3"/>
            <a:endCxn id="48" idx="0"/>
          </p:cNvCxnSpPr>
          <p:nvPr/>
        </p:nvCxnSpPr>
        <p:spPr>
          <a:xfrm>
            <a:off x="8513507" y="4163658"/>
            <a:ext cx="709835" cy="607134"/>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sp>
        <p:nvSpPr>
          <p:cNvPr id="48" name="TextBox 47">
            <a:extLst>
              <a:ext uri="{FF2B5EF4-FFF2-40B4-BE49-F238E27FC236}">
                <a16:creationId xmlns:a16="http://schemas.microsoft.com/office/drawing/2014/main" id="{5C03287C-8F13-725B-2314-696A5B4462E6}"/>
              </a:ext>
            </a:extLst>
          </p:cNvPr>
          <p:cNvSpPr txBox="1"/>
          <p:nvPr/>
        </p:nvSpPr>
        <p:spPr>
          <a:xfrm>
            <a:off x="8616726" y="4770792"/>
            <a:ext cx="1213231" cy="400110"/>
          </a:xfrm>
          <a:prstGeom prst="rect">
            <a:avLst/>
          </a:prstGeom>
          <a:noFill/>
        </p:spPr>
        <p:txBody>
          <a:bodyPr wrap="square" anchor="ctr">
            <a:spAutoFit/>
          </a:bodyPr>
          <a:lstStyle/>
          <a:p>
            <a:pPr algn="ctr"/>
            <a:r>
              <a:rPr lang="en-GB" sz="28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talker</a:t>
            </a:r>
          </a:p>
        </p:txBody>
      </p:sp>
      <p:cxnSp>
        <p:nvCxnSpPr>
          <p:cNvPr id="49" name="Straight Arrow Connector 25">
            <a:extLst>
              <a:ext uri="{FF2B5EF4-FFF2-40B4-BE49-F238E27FC236}">
                <a16:creationId xmlns:a16="http://schemas.microsoft.com/office/drawing/2014/main" id="{F8920F1F-09BC-8D75-EFB6-32EC29BFCC73}"/>
              </a:ext>
            </a:extLst>
          </p:cNvPr>
          <p:cNvCxnSpPr>
            <a:cxnSpLocks/>
            <a:stCxn id="48" idx="2"/>
            <a:endCxn id="35" idx="3"/>
          </p:cNvCxnSpPr>
          <p:nvPr/>
        </p:nvCxnSpPr>
        <p:spPr>
          <a:xfrm rot="5400000">
            <a:off x="8416093" y="4901427"/>
            <a:ext cx="537774" cy="1076725"/>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cxnSp>
        <p:nvCxnSpPr>
          <p:cNvPr id="61" name="Straight Arrow Connector 25">
            <a:extLst>
              <a:ext uri="{FF2B5EF4-FFF2-40B4-BE49-F238E27FC236}">
                <a16:creationId xmlns:a16="http://schemas.microsoft.com/office/drawing/2014/main" id="{3B23CFE0-DA09-0D27-19FD-0D605073429D}"/>
              </a:ext>
            </a:extLst>
          </p:cNvPr>
          <p:cNvCxnSpPr>
            <a:cxnSpLocks/>
            <a:stCxn id="71" idx="0"/>
            <a:endCxn id="31" idx="1"/>
          </p:cNvCxnSpPr>
          <p:nvPr/>
        </p:nvCxnSpPr>
        <p:spPr>
          <a:xfrm rot="5400000" flipH="1" flipV="1">
            <a:off x="5564366" y="4099335"/>
            <a:ext cx="607134" cy="735781"/>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sp>
        <p:nvSpPr>
          <p:cNvPr id="71" name="TextBox 70">
            <a:extLst>
              <a:ext uri="{FF2B5EF4-FFF2-40B4-BE49-F238E27FC236}">
                <a16:creationId xmlns:a16="http://schemas.microsoft.com/office/drawing/2014/main" id="{FA45B5B2-77F3-1C3B-45F9-586F6AB82ECB}"/>
              </a:ext>
            </a:extLst>
          </p:cNvPr>
          <p:cNvSpPr txBox="1"/>
          <p:nvPr/>
        </p:nvSpPr>
        <p:spPr>
          <a:xfrm>
            <a:off x="4893427" y="4770792"/>
            <a:ext cx="1213231" cy="400110"/>
          </a:xfrm>
          <a:prstGeom prst="rect">
            <a:avLst/>
          </a:prstGeom>
          <a:noFill/>
        </p:spPr>
        <p:txBody>
          <a:bodyPr wrap="square" anchor="ctr">
            <a:spAutoFit/>
          </a:bodyPr>
          <a:lstStyle/>
          <a:p>
            <a:pPr algn="ctr"/>
            <a:r>
              <a:rPr lang="en-GB" sz="2000" i="1" dirty="0">
                <a:solidFill>
                  <a:schemeClr val="bg2">
                    <a:lumMod val="40000"/>
                    <a:lumOff val="60000"/>
                  </a:schemeClr>
                </a:solidFill>
                <a:effectLst>
                  <a:glow>
                    <a:schemeClr val="bg1"/>
                  </a:glow>
                </a:effectLst>
              </a:rPr>
              <a:t>check-in</a:t>
            </a:r>
          </a:p>
        </p:txBody>
      </p:sp>
      <p:cxnSp>
        <p:nvCxnSpPr>
          <p:cNvPr id="74" name="Straight Arrow Connector 25">
            <a:extLst>
              <a:ext uri="{FF2B5EF4-FFF2-40B4-BE49-F238E27FC236}">
                <a16:creationId xmlns:a16="http://schemas.microsoft.com/office/drawing/2014/main" id="{8673CE08-0E37-A5F2-3EAA-9BDF346AEFFF}"/>
              </a:ext>
            </a:extLst>
          </p:cNvPr>
          <p:cNvCxnSpPr>
            <a:cxnSpLocks/>
            <a:stCxn id="35" idx="1"/>
            <a:endCxn id="71" idx="2"/>
          </p:cNvCxnSpPr>
          <p:nvPr/>
        </p:nvCxnSpPr>
        <p:spPr>
          <a:xfrm rot="10800000">
            <a:off x="5500044" y="5170902"/>
            <a:ext cx="1085375" cy="537774"/>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sp>
        <p:nvSpPr>
          <p:cNvPr id="79" name="Content Placeholder 2">
            <a:extLst>
              <a:ext uri="{FF2B5EF4-FFF2-40B4-BE49-F238E27FC236}">
                <a16:creationId xmlns:a16="http://schemas.microsoft.com/office/drawing/2014/main" id="{BA0DA345-F7A7-7204-2F01-A24EF0D1F94F}"/>
              </a:ext>
            </a:extLst>
          </p:cNvPr>
          <p:cNvSpPr txBox="1">
            <a:spLocks/>
          </p:cNvSpPr>
          <p:nvPr/>
        </p:nvSpPr>
        <p:spPr>
          <a:xfrm>
            <a:off x="5554167" y="2102411"/>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sp>
        <p:nvSpPr>
          <p:cNvPr id="80" name="Content Placeholder 2">
            <a:extLst>
              <a:ext uri="{FF2B5EF4-FFF2-40B4-BE49-F238E27FC236}">
                <a16:creationId xmlns:a16="http://schemas.microsoft.com/office/drawing/2014/main" id="{B44B4B7F-B8C8-962A-D0B4-B1C7BE921F88}"/>
              </a:ext>
            </a:extLst>
          </p:cNvPr>
          <p:cNvSpPr txBox="1">
            <a:spLocks/>
          </p:cNvSpPr>
          <p:nvPr/>
        </p:nvSpPr>
        <p:spPr>
          <a:xfrm>
            <a:off x="7400579" y="2100616"/>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sp>
        <p:nvSpPr>
          <p:cNvPr id="81" name="Content Placeholder 2">
            <a:extLst>
              <a:ext uri="{FF2B5EF4-FFF2-40B4-BE49-F238E27FC236}">
                <a16:creationId xmlns:a16="http://schemas.microsoft.com/office/drawing/2014/main" id="{F7040C4A-F6E5-762F-268C-EC2AC3BC7DC2}"/>
              </a:ext>
            </a:extLst>
          </p:cNvPr>
          <p:cNvSpPr txBox="1">
            <a:spLocks/>
          </p:cNvSpPr>
          <p:nvPr/>
        </p:nvSpPr>
        <p:spPr>
          <a:xfrm>
            <a:off x="9265344" y="2061729"/>
            <a:ext cx="732836"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scan</a:t>
            </a:r>
          </a:p>
        </p:txBody>
      </p:sp>
    </p:spTree>
    <p:extLst>
      <p:ext uri="{BB962C8B-B14F-4D97-AF65-F5344CB8AC3E}">
        <p14:creationId xmlns:p14="http://schemas.microsoft.com/office/powerpoint/2010/main" val="30557762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Trusting</a:t>
            </a:r>
          </a:p>
          <a:p>
            <a:pPr marL="225425" indent="0">
              <a:lnSpc>
                <a:spcPct val="100000"/>
              </a:lnSpc>
              <a:spcAft>
                <a:spcPts val="900"/>
              </a:spcAft>
              <a:buNone/>
            </a:pPr>
            <a:r>
              <a:rPr lang="en-US" sz="2400" dirty="0">
                <a:solidFill>
                  <a:schemeClr val="bg1">
                    <a:lumMod val="50000"/>
                    <a:lumOff val="50000"/>
                  </a:schemeClr>
                </a:solidFill>
              </a:rPr>
              <a:t>• Securing</a:t>
            </a:r>
          </a:p>
          <a:p>
            <a:pPr marL="225425" indent="0">
              <a:lnSpc>
                <a:spcPct val="100000"/>
              </a:lnSpc>
              <a:spcAft>
                <a:spcPts val="900"/>
              </a:spcAft>
              <a:buNone/>
            </a:pPr>
            <a:r>
              <a:rPr lang="en-US" sz="2400" dirty="0">
                <a:solidFill>
                  <a:schemeClr val="bg1">
                    <a:lumMod val="50000"/>
                    <a:lumOff val="50000"/>
                  </a:schemeClr>
                </a:solidFill>
              </a:rPr>
              <a:t>•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Interacting</a:t>
            </a:r>
          </a:p>
          <a:p>
            <a:pPr marL="225425" indent="0">
              <a:lnSpc>
                <a:spcPct val="100000"/>
              </a:lnSpc>
              <a:spcAft>
                <a:spcPts val="900"/>
              </a:spcAft>
              <a:buNone/>
            </a:pPr>
            <a:r>
              <a:rPr lang="en-US" sz="2400" dirty="0">
                <a:solidFill>
                  <a:schemeClr val="bg1">
                    <a:lumMod val="50000"/>
                    <a:lumOff val="50000"/>
                  </a:schemeClr>
                </a:solidFill>
              </a:rPr>
              <a:t>•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b="1" dirty="0">
                <a:solidFill>
                  <a:schemeClr val="accent6"/>
                </a:solidFill>
              </a:rPr>
              <a:t>• Connecting</a:t>
            </a:r>
          </a:p>
          <a:p>
            <a:pPr marL="225425" indent="0">
              <a:lnSpc>
                <a:spcPct val="100000"/>
              </a:lnSpc>
              <a:spcAft>
                <a:spcPts val="900"/>
              </a:spcAft>
              <a:buNone/>
            </a:pPr>
            <a:r>
              <a:rPr lang="en-US" sz="2400" dirty="0">
                <a:solidFill>
                  <a:schemeClr val="bg1">
                    <a:lumMod val="50000"/>
                    <a:lumOff val="50000"/>
                  </a:schemeClr>
                </a:solidFill>
              </a:rPr>
              <a:t>• Animating</a:t>
            </a:r>
          </a:p>
          <a:p>
            <a:pPr marL="225425" indent="0">
              <a:lnSpc>
                <a:spcPct val="100000"/>
              </a:lnSpc>
              <a:spcAft>
                <a:spcPts val="900"/>
              </a:spcAft>
              <a:buNone/>
            </a:pPr>
            <a:r>
              <a:rPr lang="en-US" sz="2400" dirty="0">
                <a:solidFill>
                  <a:schemeClr val="bg1">
                    <a:lumMod val="50000"/>
                    <a:lumOff val="50000"/>
                  </a:schemeClr>
                </a:solidFill>
              </a:rPr>
              <a:t>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Connecting</a:t>
            </a:r>
          </a:p>
        </p:txBody>
      </p:sp>
      <p:sp>
        <p:nvSpPr>
          <p:cNvPr id="7" name="TextBox 6">
            <a:extLst>
              <a:ext uri="{FF2B5EF4-FFF2-40B4-BE49-F238E27FC236}">
                <a16:creationId xmlns:a16="http://schemas.microsoft.com/office/drawing/2014/main" id="{F3FE6ED6-1B76-F150-956A-3CE3898592B2}"/>
              </a:ext>
            </a:extLst>
          </p:cNvPr>
          <p:cNvSpPr txBox="1"/>
          <p:nvPr/>
        </p:nvSpPr>
        <p:spPr>
          <a:xfrm>
            <a:off x="6739515" y="5404934"/>
            <a:ext cx="1356748" cy="369332"/>
          </a:xfrm>
          <a:prstGeom prst="rect">
            <a:avLst/>
          </a:prstGeom>
          <a:noFill/>
        </p:spPr>
        <p:txBody>
          <a:bodyPr wrap="square">
            <a:spAutoFit/>
          </a:bodyPr>
          <a:lstStyle/>
          <a:p>
            <a:r>
              <a:rPr lang="en-GB" dirty="0"/>
              <a:t>🔆 NFC QR</a:t>
            </a:r>
          </a:p>
        </p:txBody>
      </p:sp>
      <p:sp>
        <p:nvSpPr>
          <p:cNvPr id="9" name="Rectangle 8">
            <a:extLst>
              <a:ext uri="{FF2B5EF4-FFF2-40B4-BE49-F238E27FC236}">
                <a16:creationId xmlns:a16="http://schemas.microsoft.com/office/drawing/2014/main" id="{93C5E409-F750-814B-0DD6-813C6E514326}"/>
              </a:ext>
            </a:extLst>
          </p:cNvPr>
          <p:cNvSpPr/>
          <p:nvPr/>
        </p:nvSpPr>
        <p:spPr>
          <a:xfrm>
            <a:off x="8608541" y="1558952"/>
            <a:ext cx="1778097" cy="646331"/>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Thing</a:t>
            </a:r>
          </a:p>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Wi-Fi direct</a:t>
            </a:r>
          </a:p>
        </p:txBody>
      </p:sp>
      <p:sp>
        <p:nvSpPr>
          <p:cNvPr id="17" name="Rectangle 16">
            <a:extLst>
              <a:ext uri="{FF2B5EF4-FFF2-40B4-BE49-F238E27FC236}">
                <a16:creationId xmlns:a16="http://schemas.microsoft.com/office/drawing/2014/main" id="{34A7C056-2B79-8A9B-D257-5ADAE93CAAB6}"/>
              </a:ext>
            </a:extLst>
          </p:cNvPr>
          <p:cNvSpPr/>
          <p:nvPr/>
        </p:nvSpPr>
        <p:spPr>
          <a:xfrm>
            <a:off x="6273119" y="3527273"/>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25" name="Straight Arrow Connector 12">
            <a:extLst>
              <a:ext uri="{FF2B5EF4-FFF2-40B4-BE49-F238E27FC236}">
                <a16:creationId xmlns:a16="http://schemas.microsoft.com/office/drawing/2014/main" id="{152B2A1B-2BEC-ABB3-DE13-CBAD9D9BA504}"/>
              </a:ext>
            </a:extLst>
          </p:cNvPr>
          <p:cNvCxnSpPr>
            <a:cxnSpLocks/>
            <a:stCxn id="9" idx="2"/>
            <a:endCxn id="17" idx="3"/>
          </p:cNvCxnSpPr>
          <p:nvPr/>
        </p:nvCxnSpPr>
        <p:spPr>
          <a:xfrm rot="5400000">
            <a:off x="8224212" y="2534987"/>
            <a:ext cx="1603082" cy="943675"/>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41C0DD16-93C1-10A8-CDD6-127E4BBABF6A}"/>
              </a:ext>
            </a:extLst>
          </p:cNvPr>
          <p:cNvSpPr txBox="1">
            <a:spLocks/>
          </p:cNvSpPr>
          <p:nvPr/>
        </p:nvSpPr>
        <p:spPr>
          <a:xfrm>
            <a:off x="7472150" y="4566337"/>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sp>
        <p:nvSpPr>
          <p:cNvPr id="47" name="Rectangle 46">
            <a:extLst>
              <a:ext uri="{FF2B5EF4-FFF2-40B4-BE49-F238E27FC236}">
                <a16:creationId xmlns:a16="http://schemas.microsoft.com/office/drawing/2014/main" id="{B3F91F41-9DFE-CE21-38B3-643A1C3C3BAE}"/>
              </a:ext>
            </a:extLst>
          </p:cNvPr>
          <p:cNvSpPr/>
          <p:nvPr/>
        </p:nvSpPr>
        <p:spPr>
          <a:xfrm>
            <a:off x="4325931" y="1553401"/>
            <a:ext cx="2009829" cy="67579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Home</a:t>
            </a:r>
            <a:br>
              <a:rPr lang="en-US" sz="2800" baseline="-17000" dirty="0">
                <a:solidFill>
                  <a:schemeClr val="bg2">
                    <a:lumMod val="40000"/>
                    <a:lumOff val="60000"/>
                  </a:schemeClr>
                </a:solidFill>
                <a:effectLst>
                  <a:glow>
                    <a:schemeClr val="bg1"/>
                  </a:glow>
                </a:effectLst>
              </a:rPr>
            </a:b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 </a:t>
            </a:r>
            <a:r>
              <a:rPr lang="en-US" sz="2000" dirty="0">
                <a:solidFill>
                  <a:schemeClr val="bg2">
                    <a:lumMod val="40000"/>
                    <a:lumOff val="60000"/>
                  </a:schemeClr>
                </a:solidFill>
                <a:effectLst>
                  <a:glow>
                    <a:schemeClr val="bg1"/>
                  </a:glow>
                </a:effectLst>
              </a:rPr>
              <a:t>Wi-Fi router</a:t>
            </a:r>
          </a:p>
        </p:txBody>
      </p:sp>
      <p:cxnSp>
        <p:nvCxnSpPr>
          <p:cNvPr id="48" name="Straight Arrow Connector 12">
            <a:extLst>
              <a:ext uri="{FF2B5EF4-FFF2-40B4-BE49-F238E27FC236}">
                <a16:creationId xmlns:a16="http://schemas.microsoft.com/office/drawing/2014/main" id="{03DFF2D4-E2EB-ED8C-64A9-9A08B5CF96F3}"/>
              </a:ext>
            </a:extLst>
          </p:cNvPr>
          <p:cNvCxnSpPr>
            <a:cxnSpLocks/>
            <a:stCxn id="47" idx="2"/>
            <a:endCxn id="17" idx="1"/>
          </p:cNvCxnSpPr>
          <p:nvPr/>
        </p:nvCxnSpPr>
        <p:spPr>
          <a:xfrm rot="16200000" flipH="1">
            <a:off x="5012398" y="2547643"/>
            <a:ext cx="1579169" cy="942273"/>
          </a:xfrm>
          <a:prstGeom prst="bentConnector2">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12">
            <a:extLst>
              <a:ext uri="{FF2B5EF4-FFF2-40B4-BE49-F238E27FC236}">
                <a16:creationId xmlns:a16="http://schemas.microsoft.com/office/drawing/2014/main" id="{B90BABD0-4594-50A8-9B14-D8CC36FAB34B}"/>
              </a:ext>
            </a:extLst>
          </p:cNvPr>
          <p:cNvCxnSpPr>
            <a:cxnSpLocks/>
            <a:stCxn id="47" idx="3"/>
            <a:endCxn id="9" idx="1"/>
          </p:cNvCxnSpPr>
          <p:nvPr/>
        </p:nvCxnSpPr>
        <p:spPr>
          <a:xfrm flipV="1">
            <a:off x="6335760" y="1882118"/>
            <a:ext cx="2272781" cy="9181"/>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12">
            <a:extLst>
              <a:ext uri="{FF2B5EF4-FFF2-40B4-BE49-F238E27FC236}">
                <a16:creationId xmlns:a16="http://schemas.microsoft.com/office/drawing/2014/main" id="{4224B7C2-4172-380A-A6F6-D7387DA5B62E}"/>
              </a:ext>
            </a:extLst>
          </p:cNvPr>
          <p:cNvCxnSpPr>
            <a:cxnSpLocks/>
            <a:stCxn id="7" idx="0"/>
            <a:endCxn id="17" idx="2"/>
          </p:cNvCxnSpPr>
          <p:nvPr/>
        </p:nvCxnSpPr>
        <p:spPr>
          <a:xfrm flipH="1" flipV="1">
            <a:off x="7413517" y="4089456"/>
            <a:ext cx="4372" cy="1315478"/>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94" name="Rounded Rectangle 93">
            <a:extLst>
              <a:ext uri="{FF2B5EF4-FFF2-40B4-BE49-F238E27FC236}">
                <a16:creationId xmlns:a16="http://schemas.microsoft.com/office/drawing/2014/main" id="{FEF91D2E-B4C5-913B-606E-6F7B93EA40D7}"/>
              </a:ext>
            </a:extLst>
          </p:cNvPr>
          <p:cNvSpPr/>
          <p:nvPr/>
        </p:nvSpPr>
        <p:spPr>
          <a:xfrm>
            <a:off x="7554652" y="420829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95" name="Rounded Rectangle 94">
            <a:extLst>
              <a:ext uri="{FF2B5EF4-FFF2-40B4-BE49-F238E27FC236}">
                <a16:creationId xmlns:a16="http://schemas.microsoft.com/office/drawing/2014/main" id="{83372B81-547F-9707-C368-CFF6B4E0B4EB}"/>
              </a:ext>
            </a:extLst>
          </p:cNvPr>
          <p:cNvSpPr/>
          <p:nvPr/>
        </p:nvSpPr>
        <p:spPr>
          <a:xfrm>
            <a:off x="8657621" y="334727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96" name="Rounded Rectangle 95">
            <a:extLst>
              <a:ext uri="{FF2B5EF4-FFF2-40B4-BE49-F238E27FC236}">
                <a16:creationId xmlns:a16="http://schemas.microsoft.com/office/drawing/2014/main" id="{B3473D8B-A151-4FC2-ABF3-2EB68BEAEF69}"/>
              </a:ext>
            </a:extLst>
          </p:cNvPr>
          <p:cNvSpPr/>
          <p:nvPr/>
        </p:nvSpPr>
        <p:spPr>
          <a:xfrm>
            <a:off x="8182040" y="142037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97" name="Rounded Rectangle 96">
            <a:extLst>
              <a:ext uri="{FF2B5EF4-FFF2-40B4-BE49-F238E27FC236}">
                <a16:creationId xmlns:a16="http://schemas.microsoft.com/office/drawing/2014/main" id="{0F3313EF-F011-7736-6740-8CA2CE705C79}"/>
              </a:ext>
            </a:extLst>
          </p:cNvPr>
          <p:cNvSpPr/>
          <p:nvPr/>
        </p:nvSpPr>
        <p:spPr>
          <a:xfrm>
            <a:off x="5798257" y="3347273"/>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0</a:t>
            </a:r>
          </a:p>
        </p:txBody>
      </p:sp>
      <p:sp>
        <p:nvSpPr>
          <p:cNvPr id="98" name="Content Placeholder 2">
            <a:extLst>
              <a:ext uri="{FF2B5EF4-FFF2-40B4-BE49-F238E27FC236}">
                <a16:creationId xmlns:a16="http://schemas.microsoft.com/office/drawing/2014/main" id="{29EF63E8-7C98-D7F1-C88F-F7FE4C422067}"/>
              </a:ext>
            </a:extLst>
          </p:cNvPr>
          <p:cNvSpPr txBox="1">
            <a:spLocks/>
          </p:cNvSpPr>
          <p:nvPr/>
        </p:nvSpPr>
        <p:spPr>
          <a:xfrm>
            <a:off x="5424050" y="2947163"/>
            <a:ext cx="1250725"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connect</a:t>
            </a:r>
          </a:p>
        </p:txBody>
      </p:sp>
      <p:sp>
        <p:nvSpPr>
          <p:cNvPr id="99" name="Content Placeholder 2">
            <a:extLst>
              <a:ext uri="{FF2B5EF4-FFF2-40B4-BE49-F238E27FC236}">
                <a16:creationId xmlns:a16="http://schemas.microsoft.com/office/drawing/2014/main" id="{D25B10EC-701D-6830-AA45-27EDFA3F5E8F}"/>
              </a:ext>
            </a:extLst>
          </p:cNvPr>
          <p:cNvSpPr txBox="1">
            <a:spLocks/>
          </p:cNvSpPr>
          <p:nvPr/>
        </p:nvSpPr>
        <p:spPr>
          <a:xfrm>
            <a:off x="8409540" y="2932964"/>
            <a:ext cx="87956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share</a:t>
            </a:r>
          </a:p>
        </p:txBody>
      </p:sp>
      <p:sp>
        <p:nvSpPr>
          <p:cNvPr id="100" name="Content Placeholder 2">
            <a:extLst>
              <a:ext uri="{FF2B5EF4-FFF2-40B4-BE49-F238E27FC236}">
                <a16:creationId xmlns:a16="http://schemas.microsoft.com/office/drawing/2014/main" id="{99496525-AC15-79CC-ADE4-8A4B74640574}"/>
              </a:ext>
            </a:extLst>
          </p:cNvPr>
          <p:cNvSpPr txBox="1">
            <a:spLocks/>
          </p:cNvSpPr>
          <p:nvPr/>
        </p:nvSpPr>
        <p:spPr>
          <a:xfrm>
            <a:off x="7838568" y="1019947"/>
            <a:ext cx="1250725"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connect</a:t>
            </a:r>
          </a:p>
        </p:txBody>
      </p:sp>
    </p:spTree>
    <p:extLst>
      <p:ext uri="{BB962C8B-B14F-4D97-AF65-F5344CB8AC3E}">
        <p14:creationId xmlns:p14="http://schemas.microsoft.com/office/powerpoint/2010/main" val="15244762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Trusting</a:t>
            </a:r>
          </a:p>
          <a:p>
            <a:pPr marL="225425" indent="0">
              <a:lnSpc>
                <a:spcPct val="100000"/>
              </a:lnSpc>
              <a:spcAft>
                <a:spcPts val="900"/>
              </a:spcAft>
              <a:buNone/>
            </a:pPr>
            <a:r>
              <a:rPr lang="en-US" sz="2400" dirty="0">
                <a:solidFill>
                  <a:schemeClr val="bg1">
                    <a:lumMod val="50000"/>
                    <a:lumOff val="50000"/>
                  </a:schemeClr>
                </a:solidFill>
              </a:rPr>
              <a:t>• Securing</a:t>
            </a:r>
          </a:p>
          <a:p>
            <a:pPr marL="225425" indent="0">
              <a:lnSpc>
                <a:spcPct val="100000"/>
              </a:lnSpc>
              <a:spcAft>
                <a:spcPts val="900"/>
              </a:spcAft>
              <a:buNone/>
            </a:pPr>
            <a:r>
              <a:rPr lang="en-US" sz="2400" dirty="0">
                <a:solidFill>
                  <a:schemeClr val="bg1">
                    <a:lumMod val="50000"/>
                    <a:lumOff val="50000"/>
                  </a:schemeClr>
                </a:solidFill>
              </a:rPr>
              <a:t>•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Interacting</a:t>
            </a:r>
          </a:p>
          <a:p>
            <a:pPr marL="225425" indent="0">
              <a:lnSpc>
                <a:spcPct val="100000"/>
              </a:lnSpc>
              <a:spcAft>
                <a:spcPts val="900"/>
              </a:spcAft>
              <a:buNone/>
            </a:pPr>
            <a:r>
              <a:rPr lang="en-US" sz="2400" dirty="0">
                <a:solidFill>
                  <a:schemeClr val="bg1">
                    <a:lumMod val="50000"/>
                    <a:lumOff val="50000"/>
                  </a:schemeClr>
                </a:solidFill>
              </a:rPr>
              <a:t>•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dirty="0">
                <a:solidFill>
                  <a:schemeClr val="bg1">
                    <a:lumMod val="50000"/>
                    <a:lumOff val="50000"/>
                  </a:schemeClr>
                </a:solidFill>
              </a:rPr>
              <a:t>• Connecting</a:t>
            </a:r>
          </a:p>
          <a:p>
            <a:pPr marL="225425" indent="0">
              <a:lnSpc>
                <a:spcPct val="100000"/>
              </a:lnSpc>
              <a:spcAft>
                <a:spcPts val="900"/>
              </a:spcAft>
              <a:buNone/>
            </a:pPr>
            <a:r>
              <a:rPr lang="en-US" sz="2400" b="1" dirty="0">
                <a:solidFill>
                  <a:schemeClr val="accent6"/>
                </a:solidFill>
              </a:rPr>
              <a:t>• Animating</a:t>
            </a:r>
          </a:p>
          <a:p>
            <a:pPr marL="225425" indent="0">
              <a:lnSpc>
                <a:spcPct val="100000"/>
              </a:lnSpc>
              <a:spcAft>
                <a:spcPts val="900"/>
              </a:spcAft>
              <a:buNone/>
            </a:pPr>
            <a:r>
              <a:rPr lang="en-US" sz="2400" dirty="0">
                <a:solidFill>
                  <a:schemeClr val="bg1">
                    <a:lumMod val="50000"/>
                    <a:lumOff val="50000"/>
                  </a:schemeClr>
                </a:solidFill>
              </a:rPr>
              <a:t>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Animating</a:t>
            </a:r>
          </a:p>
        </p:txBody>
      </p:sp>
      <p:grpSp>
        <p:nvGrpSpPr>
          <p:cNvPr id="3" name="Group 2">
            <a:extLst>
              <a:ext uri="{FF2B5EF4-FFF2-40B4-BE49-F238E27FC236}">
                <a16:creationId xmlns:a16="http://schemas.microsoft.com/office/drawing/2014/main" id="{3CA43E53-8FA5-E346-B076-9E37E300100C}"/>
              </a:ext>
            </a:extLst>
          </p:cNvPr>
          <p:cNvGrpSpPr/>
          <p:nvPr/>
        </p:nvGrpSpPr>
        <p:grpSpPr>
          <a:xfrm>
            <a:off x="3339511" y="1448708"/>
            <a:ext cx="1954561" cy="1014729"/>
            <a:chOff x="7494698" y="1006813"/>
            <a:chExt cx="928359" cy="1014729"/>
          </a:xfrm>
        </p:grpSpPr>
        <p:sp>
          <p:nvSpPr>
            <p:cNvPr id="4" name="Rectangle 3">
              <a:extLst>
                <a:ext uri="{FF2B5EF4-FFF2-40B4-BE49-F238E27FC236}">
                  <a16:creationId xmlns:a16="http://schemas.microsoft.com/office/drawing/2014/main" id="{33325439-6677-10F6-2016-A05D09291ED4}"/>
                </a:ext>
              </a:extLst>
            </p:cNvPr>
            <p:cNvSpPr/>
            <p:nvPr/>
          </p:nvSpPr>
          <p:spPr>
            <a:xfrm>
              <a:off x="7553549" y="1366273"/>
              <a:ext cx="82925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Printer</a:t>
              </a:r>
            </a:p>
          </p:txBody>
        </p:sp>
        <p:sp>
          <p:nvSpPr>
            <p:cNvPr id="5" name="Rectangle 4">
              <a:extLst>
                <a:ext uri="{FF2B5EF4-FFF2-40B4-BE49-F238E27FC236}">
                  <a16:creationId xmlns:a16="http://schemas.microsoft.com/office/drawing/2014/main" id="{821C80D9-1140-DD74-4DE5-0AF8A5CF3FC1}"/>
                </a:ext>
              </a:extLst>
            </p:cNvPr>
            <p:cNvSpPr/>
            <p:nvPr/>
          </p:nvSpPr>
          <p:spPr>
            <a:xfrm>
              <a:off x="7494698" y="1006813"/>
              <a:ext cx="928359"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6" name="Group 5">
            <a:extLst>
              <a:ext uri="{FF2B5EF4-FFF2-40B4-BE49-F238E27FC236}">
                <a16:creationId xmlns:a16="http://schemas.microsoft.com/office/drawing/2014/main" id="{03E20EA3-6304-527D-4539-172E65076965}"/>
              </a:ext>
            </a:extLst>
          </p:cNvPr>
          <p:cNvGrpSpPr/>
          <p:nvPr/>
        </p:nvGrpSpPr>
        <p:grpSpPr>
          <a:xfrm>
            <a:off x="9743827" y="1448708"/>
            <a:ext cx="1954571" cy="1014729"/>
            <a:chOff x="7494698" y="1006813"/>
            <a:chExt cx="928364" cy="1014729"/>
          </a:xfrm>
        </p:grpSpPr>
        <p:sp>
          <p:nvSpPr>
            <p:cNvPr id="7" name="Rectangle 6">
              <a:extLst>
                <a:ext uri="{FF2B5EF4-FFF2-40B4-BE49-F238E27FC236}">
                  <a16:creationId xmlns:a16="http://schemas.microsoft.com/office/drawing/2014/main" id="{572FCDB5-7666-34EF-1A78-09A3CE55987F}"/>
                </a:ext>
              </a:extLst>
            </p:cNvPr>
            <p:cNvSpPr/>
            <p:nvPr/>
          </p:nvSpPr>
          <p:spPr>
            <a:xfrm>
              <a:off x="7553549" y="1366273"/>
              <a:ext cx="82925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Storage</a:t>
              </a:r>
            </a:p>
          </p:txBody>
        </p:sp>
        <p:sp>
          <p:nvSpPr>
            <p:cNvPr id="9" name="Rectangle 8">
              <a:extLst>
                <a:ext uri="{FF2B5EF4-FFF2-40B4-BE49-F238E27FC236}">
                  <a16:creationId xmlns:a16="http://schemas.microsoft.com/office/drawing/2014/main" id="{2633D593-C4CF-B7B9-2776-1962BC7BE03D}"/>
                </a:ext>
              </a:extLst>
            </p:cNvPr>
            <p:cNvSpPr/>
            <p:nvPr/>
          </p:nvSpPr>
          <p:spPr>
            <a:xfrm>
              <a:off x="7494698" y="1006813"/>
              <a:ext cx="928364"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1" name="Rectangle 10">
            <a:extLst>
              <a:ext uri="{FF2B5EF4-FFF2-40B4-BE49-F238E27FC236}">
                <a16:creationId xmlns:a16="http://schemas.microsoft.com/office/drawing/2014/main" id="{47E13B7B-17AC-2721-A18D-CA02EA382512}"/>
              </a:ext>
            </a:extLst>
          </p:cNvPr>
          <p:cNvSpPr/>
          <p:nvPr/>
        </p:nvSpPr>
        <p:spPr>
          <a:xfrm>
            <a:off x="6308744" y="3519275"/>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12" name="Straight Arrow Connector 12">
            <a:extLst>
              <a:ext uri="{FF2B5EF4-FFF2-40B4-BE49-F238E27FC236}">
                <a16:creationId xmlns:a16="http://schemas.microsoft.com/office/drawing/2014/main" id="{3C1DAD56-3EA0-533B-4DAA-19364FEE4B14}"/>
              </a:ext>
            </a:extLst>
          </p:cNvPr>
          <p:cNvCxnSpPr>
            <a:cxnSpLocks/>
            <a:stCxn id="9" idx="2"/>
            <a:endCxn id="11" idx="3"/>
          </p:cNvCxnSpPr>
          <p:nvPr/>
        </p:nvCxnSpPr>
        <p:spPr>
          <a:xfrm rot="5400000">
            <a:off x="8986862" y="2066116"/>
            <a:ext cx="1336930" cy="2131573"/>
          </a:xfrm>
          <a:prstGeom prst="bentConnector2">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D6C627E-7A15-846A-386B-66EB3C0458E4}"/>
              </a:ext>
            </a:extLst>
          </p:cNvPr>
          <p:cNvGrpSpPr/>
          <p:nvPr/>
        </p:nvGrpSpPr>
        <p:grpSpPr>
          <a:xfrm>
            <a:off x="6782643" y="5404934"/>
            <a:ext cx="1356748" cy="745447"/>
            <a:chOff x="6798567" y="646875"/>
            <a:chExt cx="1356748" cy="745447"/>
          </a:xfrm>
        </p:grpSpPr>
        <p:sp>
          <p:nvSpPr>
            <p:cNvPr id="17" name="TextBox 16">
              <a:extLst>
                <a:ext uri="{FF2B5EF4-FFF2-40B4-BE49-F238E27FC236}">
                  <a16:creationId xmlns:a16="http://schemas.microsoft.com/office/drawing/2014/main" id="{96497953-2231-DDFA-8DA4-A4A349858354}"/>
                </a:ext>
              </a:extLst>
            </p:cNvPr>
            <p:cNvSpPr txBox="1"/>
            <p:nvPr/>
          </p:nvSpPr>
          <p:spPr>
            <a:xfrm>
              <a:off x="6798567" y="1022990"/>
              <a:ext cx="1356748" cy="369332"/>
            </a:xfrm>
            <a:prstGeom prst="rect">
              <a:avLst/>
            </a:prstGeom>
            <a:noFill/>
          </p:spPr>
          <p:txBody>
            <a:bodyPr wrap="square">
              <a:spAutoFit/>
            </a:bodyPr>
            <a:lstStyle/>
            <a:p>
              <a:r>
                <a:rPr lang="en-GB" dirty="0"/>
                <a:t>🔆 NFC QR</a:t>
              </a:r>
            </a:p>
          </p:txBody>
        </p:sp>
        <p:sp>
          <p:nvSpPr>
            <p:cNvPr id="18" name="Rectangle 17">
              <a:extLst>
                <a:ext uri="{FF2B5EF4-FFF2-40B4-BE49-F238E27FC236}">
                  <a16:creationId xmlns:a16="http://schemas.microsoft.com/office/drawing/2014/main" id="{B04BF410-596F-8A68-B778-2EE4E864E5CE}"/>
                </a:ext>
              </a:extLst>
            </p:cNvPr>
            <p:cNvSpPr/>
            <p:nvPr/>
          </p:nvSpPr>
          <p:spPr>
            <a:xfrm>
              <a:off x="6799807" y="646875"/>
              <a:ext cx="1275414"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 Thing</a:t>
              </a:r>
            </a:p>
          </p:txBody>
        </p:sp>
      </p:grpSp>
      <p:grpSp>
        <p:nvGrpSpPr>
          <p:cNvPr id="19" name="Group 18">
            <a:extLst>
              <a:ext uri="{FF2B5EF4-FFF2-40B4-BE49-F238E27FC236}">
                <a16:creationId xmlns:a16="http://schemas.microsoft.com/office/drawing/2014/main" id="{13234BB8-A6BF-81EC-F258-5C663F913125}"/>
              </a:ext>
            </a:extLst>
          </p:cNvPr>
          <p:cNvGrpSpPr/>
          <p:nvPr/>
        </p:nvGrpSpPr>
        <p:grpSpPr>
          <a:xfrm>
            <a:off x="6470415" y="1448708"/>
            <a:ext cx="1954561" cy="1014729"/>
            <a:chOff x="7494698" y="1006813"/>
            <a:chExt cx="928359" cy="1014729"/>
          </a:xfrm>
        </p:grpSpPr>
        <p:sp>
          <p:nvSpPr>
            <p:cNvPr id="20" name="Rectangle 19">
              <a:extLst>
                <a:ext uri="{FF2B5EF4-FFF2-40B4-BE49-F238E27FC236}">
                  <a16:creationId xmlns:a16="http://schemas.microsoft.com/office/drawing/2014/main" id="{D664E97D-3DB3-6AC7-17F3-B5DDB8248F91}"/>
                </a:ext>
              </a:extLst>
            </p:cNvPr>
            <p:cNvSpPr/>
            <p:nvPr/>
          </p:nvSpPr>
          <p:spPr>
            <a:xfrm>
              <a:off x="7553549" y="1366273"/>
              <a:ext cx="82925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Things</a:t>
              </a:r>
            </a:p>
          </p:txBody>
        </p:sp>
        <p:sp>
          <p:nvSpPr>
            <p:cNvPr id="21" name="Rectangle 20">
              <a:extLst>
                <a:ext uri="{FF2B5EF4-FFF2-40B4-BE49-F238E27FC236}">
                  <a16:creationId xmlns:a16="http://schemas.microsoft.com/office/drawing/2014/main" id="{81FC9A3D-F270-68E0-D12E-CDA53E7A77F3}"/>
                </a:ext>
              </a:extLst>
            </p:cNvPr>
            <p:cNvSpPr/>
            <p:nvPr/>
          </p:nvSpPr>
          <p:spPr>
            <a:xfrm>
              <a:off x="7494698" y="1006813"/>
              <a:ext cx="928359"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23" name="Content Placeholder 2">
            <a:extLst>
              <a:ext uri="{FF2B5EF4-FFF2-40B4-BE49-F238E27FC236}">
                <a16:creationId xmlns:a16="http://schemas.microsoft.com/office/drawing/2014/main" id="{2E8A678B-9DCE-5162-2A65-2E8734A618FB}"/>
              </a:ext>
            </a:extLst>
          </p:cNvPr>
          <p:cNvSpPr txBox="1">
            <a:spLocks/>
          </p:cNvSpPr>
          <p:nvPr/>
        </p:nvSpPr>
        <p:spPr>
          <a:xfrm>
            <a:off x="7519650" y="4566337"/>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cxnSp>
        <p:nvCxnSpPr>
          <p:cNvPr id="24" name="Straight Arrow Connector 12">
            <a:extLst>
              <a:ext uri="{FF2B5EF4-FFF2-40B4-BE49-F238E27FC236}">
                <a16:creationId xmlns:a16="http://schemas.microsoft.com/office/drawing/2014/main" id="{0E036767-64D6-4FC8-F4B7-703A961FC90F}"/>
              </a:ext>
            </a:extLst>
          </p:cNvPr>
          <p:cNvCxnSpPr>
            <a:cxnSpLocks/>
          </p:cNvCxnSpPr>
          <p:nvPr/>
        </p:nvCxnSpPr>
        <p:spPr>
          <a:xfrm flipH="1" flipV="1">
            <a:off x="7461017" y="4089456"/>
            <a:ext cx="4372" cy="1315478"/>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9FFE50C8-31AD-4DAC-8906-27F52C9F21B2}"/>
              </a:ext>
            </a:extLst>
          </p:cNvPr>
          <p:cNvSpPr/>
          <p:nvPr/>
        </p:nvSpPr>
        <p:spPr>
          <a:xfrm>
            <a:off x="7602152" y="420829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cxnSp>
        <p:nvCxnSpPr>
          <p:cNvPr id="26" name="Straight Arrow Connector 12">
            <a:extLst>
              <a:ext uri="{FF2B5EF4-FFF2-40B4-BE49-F238E27FC236}">
                <a16:creationId xmlns:a16="http://schemas.microsoft.com/office/drawing/2014/main" id="{447939F1-3CEF-B100-04D4-8DCCFAAFF1EC}"/>
              </a:ext>
            </a:extLst>
          </p:cNvPr>
          <p:cNvCxnSpPr>
            <a:cxnSpLocks/>
            <a:stCxn id="5" idx="2"/>
            <a:endCxn id="11" idx="1"/>
          </p:cNvCxnSpPr>
          <p:nvPr/>
        </p:nvCxnSpPr>
        <p:spPr>
          <a:xfrm rot="16200000" flipH="1">
            <a:off x="4644303" y="2135926"/>
            <a:ext cx="1336930" cy="1991952"/>
          </a:xfrm>
          <a:prstGeom prst="bentConnector2">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12">
            <a:extLst>
              <a:ext uri="{FF2B5EF4-FFF2-40B4-BE49-F238E27FC236}">
                <a16:creationId xmlns:a16="http://schemas.microsoft.com/office/drawing/2014/main" id="{790C424B-8C3A-747C-E24F-0AB7CE5CE74E}"/>
              </a:ext>
            </a:extLst>
          </p:cNvPr>
          <p:cNvCxnSpPr>
            <a:cxnSpLocks/>
            <a:stCxn id="21" idx="2"/>
            <a:endCxn id="11" idx="0"/>
          </p:cNvCxnSpPr>
          <p:nvPr/>
        </p:nvCxnSpPr>
        <p:spPr>
          <a:xfrm>
            <a:off x="7447696" y="2463437"/>
            <a:ext cx="1446" cy="1055838"/>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12">
            <a:extLst>
              <a:ext uri="{FF2B5EF4-FFF2-40B4-BE49-F238E27FC236}">
                <a16:creationId xmlns:a16="http://schemas.microsoft.com/office/drawing/2014/main" id="{C63D8248-559F-E1A9-FF71-0A09B717BE38}"/>
              </a:ext>
            </a:extLst>
          </p:cNvPr>
          <p:cNvCxnSpPr>
            <a:cxnSpLocks/>
            <a:stCxn id="21" idx="1"/>
            <a:endCxn id="5" idx="3"/>
          </p:cNvCxnSpPr>
          <p:nvPr/>
        </p:nvCxnSpPr>
        <p:spPr>
          <a:xfrm flipH="1">
            <a:off x="5294072" y="1956073"/>
            <a:ext cx="1176343" cy="0"/>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35" name="Straight Arrow Connector 12">
            <a:extLst>
              <a:ext uri="{FF2B5EF4-FFF2-40B4-BE49-F238E27FC236}">
                <a16:creationId xmlns:a16="http://schemas.microsoft.com/office/drawing/2014/main" id="{881459D3-A5BC-3661-0E71-992C2E60A0A6}"/>
              </a:ext>
            </a:extLst>
          </p:cNvPr>
          <p:cNvCxnSpPr>
            <a:cxnSpLocks/>
            <a:stCxn id="9" idx="1"/>
            <a:endCxn id="21" idx="3"/>
          </p:cNvCxnSpPr>
          <p:nvPr/>
        </p:nvCxnSpPr>
        <p:spPr>
          <a:xfrm flipH="1">
            <a:off x="8424976" y="1956073"/>
            <a:ext cx="1318851" cy="0"/>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8F524499-804D-1696-2032-6D2BDED4A6E3}"/>
              </a:ext>
            </a:extLst>
          </p:cNvPr>
          <p:cNvSpPr/>
          <p:nvPr/>
        </p:nvSpPr>
        <p:spPr>
          <a:xfrm>
            <a:off x="5081400" y="362441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41" name="Content Placeholder 2">
            <a:extLst>
              <a:ext uri="{FF2B5EF4-FFF2-40B4-BE49-F238E27FC236}">
                <a16:creationId xmlns:a16="http://schemas.microsoft.com/office/drawing/2014/main" id="{61DB6F2C-90C1-2078-6640-59CF7275012C}"/>
              </a:ext>
            </a:extLst>
          </p:cNvPr>
          <p:cNvSpPr txBox="1">
            <a:spLocks/>
          </p:cNvSpPr>
          <p:nvPr/>
        </p:nvSpPr>
        <p:spPr>
          <a:xfrm>
            <a:off x="4504710" y="3977536"/>
            <a:ext cx="1513378"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order</a:t>
            </a:r>
            <a:br>
              <a:rPr lang="en-US" sz="2000" i="1" dirty="0">
                <a:solidFill>
                  <a:schemeClr val="bg2">
                    <a:lumMod val="40000"/>
                    <a:lumOff val="60000"/>
                  </a:schemeClr>
                </a:solidFill>
                <a:effectLst>
                  <a:glow>
                    <a:schemeClr val="bg1"/>
                  </a:glow>
                </a:effectLst>
              </a:rPr>
            </a:br>
            <a:r>
              <a:rPr lang="en-GB" baseline="-17000" dirty="0">
                <a:solidFill>
                  <a:schemeClr val="bg2">
                    <a:lumMod val="40000"/>
                    <a:lumOff val="60000"/>
                  </a:schemeClr>
                </a:solidFill>
                <a:effectLst>
                  <a:glow>
                    <a:schemeClr val="bg1"/>
                  </a:glow>
                </a:effectLst>
              </a:rPr>
              <a:t>🔆</a:t>
            </a:r>
            <a:r>
              <a:rPr lang="en-GB" sz="1400" dirty="0"/>
              <a:t> </a:t>
            </a:r>
            <a:r>
              <a:rPr lang="en-US" sz="2000" i="1" dirty="0">
                <a:solidFill>
                  <a:schemeClr val="bg2">
                    <a:lumMod val="40000"/>
                    <a:lumOff val="60000"/>
                  </a:schemeClr>
                </a:solidFill>
                <a:effectLst>
                  <a:glow>
                    <a:schemeClr val="bg1"/>
                  </a:glow>
                </a:effectLst>
              </a:rPr>
              <a:t>NFC QR</a:t>
            </a:r>
          </a:p>
        </p:txBody>
      </p:sp>
      <p:sp>
        <p:nvSpPr>
          <p:cNvPr id="42" name="Rounded Rectangle 41">
            <a:extLst>
              <a:ext uri="{FF2B5EF4-FFF2-40B4-BE49-F238E27FC236}">
                <a16:creationId xmlns:a16="http://schemas.microsoft.com/office/drawing/2014/main" id="{42A4A1D8-2CEF-6FCA-F105-6F6F849BCCA8}"/>
              </a:ext>
            </a:extLst>
          </p:cNvPr>
          <p:cNvSpPr/>
          <p:nvPr/>
        </p:nvSpPr>
        <p:spPr>
          <a:xfrm>
            <a:off x="9441587" y="362441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
        <p:nvSpPr>
          <p:cNvPr id="43" name="Content Placeholder 2">
            <a:extLst>
              <a:ext uri="{FF2B5EF4-FFF2-40B4-BE49-F238E27FC236}">
                <a16:creationId xmlns:a16="http://schemas.microsoft.com/office/drawing/2014/main" id="{C31FD430-BA50-386A-FC32-F43741F3FEB4}"/>
              </a:ext>
            </a:extLst>
          </p:cNvPr>
          <p:cNvSpPr txBox="1">
            <a:spLocks/>
          </p:cNvSpPr>
          <p:nvPr/>
        </p:nvSpPr>
        <p:spPr>
          <a:xfrm>
            <a:off x="8864897" y="3977536"/>
            <a:ext cx="1513378"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subscribe</a:t>
            </a:r>
            <a:br>
              <a:rPr lang="en-US" sz="2000" i="1" dirty="0">
                <a:solidFill>
                  <a:schemeClr val="bg2">
                    <a:lumMod val="40000"/>
                    <a:lumOff val="60000"/>
                  </a:schemeClr>
                </a:solidFill>
                <a:effectLst>
                  <a:glow>
                    <a:schemeClr val="bg1"/>
                  </a:glow>
                </a:effectLst>
              </a:rPr>
            </a:br>
            <a:r>
              <a:rPr lang="en-US" baseline="-17000" dirty="0">
                <a:solidFill>
                  <a:schemeClr val="bg2">
                    <a:lumMod val="40000"/>
                    <a:lumOff val="60000"/>
                  </a:schemeClr>
                </a:solidFill>
                <a:effectLst>
                  <a:glow>
                    <a:schemeClr val="bg1"/>
                  </a:glow>
                </a:effectLst>
              </a:rPr>
              <a:t>📦</a:t>
            </a:r>
            <a:r>
              <a:rPr lang="en-US" sz="2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storage</a:t>
            </a:r>
          </a:p>
        </p:txBody>
      </p:sp>
      <p:sp>
        <p:nvSpPr>
          <p:cNvPr id="44" name="Content Placeholder 2">
            <a:extLst>
              <a:ext uri="{FF2B5EF4-FFF2-40B4-BE49-F238E27FC236}">
                <a16:creationId xmlns:a16="http://schemas.microsoft.com/office/drawing/2014/main" id="{DBECB375-7408-0EAD-9797-987057025A69}"/>
              </a:ext>
            </a:extLst>
          </p:cNvPr>
          <p:cNvSpPr txBox="1">
            <a:spLocks/>
          </p:cNvSpPr>
          <p:nvPr/>
        </p:nvSpPr>
        <p:spPr>
          <a:xfrm>
            <a:off x="7477503" y="2934698"/>
            <a:ext cx="121197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check-in</a:t>
            </a:r>
          </a:p>
        </p:txBody>
      </p:sp>
      <p:sp>
        <p:nvSpPr>
          <p:cNvPr id="45" name="Rounded Rectangle 44">
            <a:extLst>
              <a:ext uri="{FF2B5EF4-FFF2-40B4-BE49-F238E27FC236}">
                <a16:creationId xmlns:a16="http://schemas.microsoft.com/office/drawing/2014/main" id="{1FD8D164-482E-C6F4-3FA8-FC9DE003021E}"/>
              </a:ext>
            </a:extLst>
          </p:cNvPr>
          <p:cNvSpPr/>
          <p:nvPr/>
        </p:nvSpPr>
        <p:spPr>
          <a:xfrm>
            <a:off x="7560006" y="257665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46" name="Content Placeholder 2">
            <a:extLst>
              <a:ext uri="{FF2B5EF4-FFF2-40B4-BE49-F238E27FC236}">
                <a16:creationId xmlns:a16="http://schemas.microsoft.com/office/drawing/2014/main" id="{FAF4EE09-8A33-AD5D-2DCB-CD9B9CEB7F60}"/>
              </a:ext>
            </a:extLst>
          </p:cNvPr>
          <p:cNvSpPr txBox="1">
            <a:spLocks/>
          </p:cNvSpPr>
          <p:nvPr/>
        </p:nvSpPr>
        <p:spPr>
          <a:xfrm>
            <a:off x="5357257" y="1519529"/>
            <a:ext cx="121197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create</a:t>
            </a:r>
          </a:p>
        </p:txBody>
      </p:sp>
      <p:sp>
        <p:nvSpPr>
          <p:cNvPr id="47" name="Rounded Rectangle 46">
            <a:extLst>
              <a:ext uri="{FF2B5EF4-FFF2-40B4-BE49-F238E27FC236}">
                <a16:creationId xmlns:a16="http://schemas.microsoft.com/office/drawing/2014/main" id="{D6487416-9C9E-AA4F-4DF4-1758433EB05B}"/>
              </a:ext>
            </a:extLst>
          </p:cNvPr>
          <p:cNvSpPr/>
          <p:nvPr/>
        </p:nvSpPr>
        <p:spPr>
          <a:xfrm>
            <a:off x="5423203" y="116279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48" name="Content Placeholder 2">
            <a:extLst>
              <a:ext uri="{FF2B5EF4-FFF2-40B4-BE49-F238E27FC236}">
                <a16:creationId xmlns:a16="http://schemas.microsoft.com/office/drawing/2014/main" id="{1177AB50-D021-E96A-B270-FFAD54194482}"/>
              </a:ext>
            </a:extLst>
          </p:cNvPr>
          <p:cNvSpPr txBox="1">
            <a:spLocks/>
          </p:cNvSpPr>
          <p:nvPr/>
        </p:nvSpPr>
        <p:spPr>
          <a:xfrm>
            <a:off x="8471604" y="1512782"/>
            <a:ext cx="132998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store files</a:t>
            </a:r>
          </a:p>
        </p:txBody>
      </p:sp>
      <p:sp>
        <p:nvSpPr>
          <p:cNvPr id="49" name="Rounded Rectangle 48">
            <a:extLst>
              <a:ext uri="{FF2B5EF4-FFF2-40B4-BE49-F238E27FC236}">
                <a16:creationId xmlns:a16="http://schemas.microsoft.com/office/drawing/2014/main" id="{D80036F5-2EA0-8451-AB34-18BD77A6269F}"/>
              </a:ext>
            </a:extLst>
          </p:cNvPr>
          <p:cNvSpPr/>
          <p:nvPr/>
        </p:nvSpPr>
        <p:spPr>
          <a:xfrm>
            <a:off x="8554107" y="1154737"/>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Tree>
    <p:extLst>
      <p:ext uri="{BB962C8B-B14F-4D97-AF65-F5344CB8AC3E}">
        <p14:creationId xmlns:p14="http://schemas.microsoft.com/office/powerpoint/2010/main" val="34511031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solidFill>
                  <a:schemeClr val="accent3"/>
                </a:solidFill>
              </a:rPr>
              <a:t>The forces</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84061" y="1601288"/>
            <a:ext cx="3590039" cy="317009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dirty="0"/>
              <a:t>Becoming</a:t>
            </a:r>
          </a:p>
          <a:p>
            <a:pPr marL="0" indent="0">
              <a:lnSpc>
                <a:spcPct val="100000"/>
              </a:lnSpc>
              <a:spcAft>
                <a:spcPts val="600"/>
              </a:spcAft>
              <a:buNone/>
            </a:pPr>
            <a:r>
              <a:rPr lang="en-US" sz="3600" dirty="0"/>
              <a:t>Cognifying</a:t>
            </a:r>
          </a:p>
          <a:p>
            <a:pPr marL="0" indent="0">
              <a:lnSpc>
                <a:spcPct val="100000"/>
              </a:lnSpc>
              <a:spcAft>
                <a:spcPts val="600"/>
              </a:spcAft>
              <a:buNone/>
            </a:pPr>
            <a:r>
              <a:rPr lang="en-US" sz="3600" dirty="0"/>
              <a:t>Flowing</a:t>
            </a:r>
          </a:p>
          <a:p>
            <a:pPr marL="0" indent="0">
              <a:lnSpc>
                <a:spcPct val="100000"/>
              </a:lnSpc>
              <a:spcAft>
                <a:spcPts val="600"/>
              </a:spcAft>
              <a:buNone/>
            </a:pPr>
            <a:r>
              <a:rPr lang="en-US" sz="3600" dirty="0"/>
              <a:t>Screening</a:t>
            </a:r>
          </a:p>
          <a:p>
            <a:pPr marL="0" indent="0">
              <a:lnSpc>
                <a:spcPct val="100000"/>
              </a:lnSpc>
              <a:spcAft>
                <a:spcPts val="600"/>
              </a:spcAft>
              <a:buNone/>
            </a:pPr>
            <a:endParaRPr lang="en-US" sz="3600" dirty="0"/>
          </a:p>
        </p:txBody>
      </p:sp>
      <p:sp>
        <p:nvSpPr>
          <p:cNvPr id="3" name="Content Placeholder 2">
            <a:extLst>
              <a:ext uri="{FF2B5EF4-FFF2-40B4-BE49-F238E27FC236}">
                <a16:creationId xmlns:a16="http://schemas.microsoft.com/office/drawing/2014/main" id="{D1043344-E7E9-1FB9-D6AB-73C906DB09DA}"/>
              </a:ext>
            </a:extLst>
          </p:cNvPr>
          <p:cNvSpPr txBox="1">
            <a:spLocks/>
          </p:cNvSpPr>
          <p:nvPr/>
        </p:nvSpPr>
        <p:spPr>
          <a:xfrm>
            <a:off x="5056106" y="1601288"/>
            <a:ext cx="3590039" cy="317009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dirty="0"/>
              <a:t>Accessing</a:t>
            </a:r>
          </a:p>
          <a:p>
            <a:pPr marL="0" indent="0">
              <a:lnSpc>
                <a:spcPct val="100000"/>
              </a:lnSpc>
              <a:spcAft>
                <a:spcPts val="600"/>
              </a:spcAft>
              <a:buNone/>
            </a:pPr>
            <a:r>
              <a:rPr lang="en-US" sz="3600" dirty="0"/>
              <a:t>Sharing</a:t>
            </a:r>
          </a:p>
          <a:p>
            <a:pPr marL="0" indent="0">
              <a:lnSpc>
                <a:spcPct val="100000"/>
              </a:lnSpc>
              <a:spcAft>
                <a:spcPts val="600"/>
              </a:spcAft>
              <a:buNone/>
            </a:pPr>
            <a:r>
              <a:rPr lang="en-US" sz="3600" dirty="0"/>
              <a:t>Filtering</a:t>
            </a:r>
          </a:p>
          <a:p>
            <a:pPr marL="0" indent="0">
              <a:lnSpc>
                <a:spcPct val="100000"/>
              </a:lnSpc>
              <a:spcAft>
                <a:spcPts val="600"/>
              </a:spcAft>
              <a:buNone/>
            </a:pPr>
            <a:r>
              <a:rPr lang="en-US" sz="3600" dirty="0"/>
              <a:t>Remixing</a:t>
            </a:r>
          </a:p>
          <a:p>
            <a:pPr marL="0" indent="0">
              <a:lnSpc>
                <a:spcPct val="100000"/>
              </a:lnSpc>
              <a:spcAft>
                <a:spcPts val="600"/>
              </a:spcAft>
              <a:buNone/>
            </a:pPr>
            <a:endParaRPr lang="en-US" sz="3600" dirty="0"/>
          </a:p>
        </p:txBody>
      </p:sp>
      <p:sp>
        <p:nvSpPr>
          <p:cNvPr id="4" name="Content Placeholder 2">
            <a:extLst>
              <a:ext uri="{FF2B5EF4-FFF2-40B4-BE49-F238E27FC236}">
                <a16:creationId xmlns:a16="http://schemas.microsoft.com/office/drawing/2014/main" id="{B38F87BC-74C3-7CD8-1666-64E7B6BC0B1E}"/>
              </a:ext>
            </a:extLst>
          </p:cNvPr>
          <p:cNvSpPr txBox="1">
            <a:spLocks/>
          </p:cNvSpPr>
          <p:nvPr/>
        </p:nvSpPr>
        <p:spPr>
          <a:xfrm>
            <a:off x="8552265" y="1601288"/>
            <a:ext cx="3639735" cy="253915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6037" indent="0">
              <a:lnSpc>
                <a:spcPct val="100000"/>
              </a:lnSpc>
              <a:spcAft>
                <a:spcPts val="600"/>
              </a:spcAft>
              <a:buNone/>
            </a:pPr>
            <a:r>
              <a:rPr lang="en-US" sz="3600" dirty="0">
                <a:ln w="0"/>
                <a:effectLst>
                  <a:outerShdw blurRad="38100" dist="19050" dir="2700000" algn="tl" rotWithShape="0">
                    <a:schemeClr val="dk1">
                      <a:alpha val="40000"/>
                    </a:schemeClr>
                  </a:outerShdw>
                </a:effectLst>
              </a:rPr>
              <a:t>Interacting</a:t>
            </a:r>
          </a:p>
          <a:p>
            <a:pPr marL="46037" indent="0">
              <a:lnSpc>
                <a:spcPct val="100000"/>
              </a:lnSpc>
              <a:spcAft>
                <a:spcPts val="600"/>
              </a:spcAft>
              <a:buNone/>
            </a:pPr>
            <a:r>
              <a:rPr lang="en-US" sz="3600" dirty="0">
                <a:ln w="0"/>
                <a:effectLst>
                  <a:outerShdw blurRad="38100" dist="19050" dir="2700000" algn="tl" rotWithShape="0">
                    <a:schemeClr val="dk1">
                      <a:alpha val="40000"/>
                    </a:schemeClr>
                  </a:outerShdw>
                </a:effectLst>
              </a:rPr>
              <a:t>Tracking</a:t>
            </a:r>
          </a:p>
          <a:p>
            <a:pPr marL="46037" indent="0">
              <a:lnSpc>
                <a:spcPct val="100000"/>
              </a:lnSpc>
              <a:spcAft>
                <a:spcPts val="600"/>
              </a:spcAft>
              <a:buNone/>
            </a:pPr>
            <a:r>
              <a:rPr lang="en-US" sz="3600" dirty="0">
                <a:ln w="0"/>
                <a:effectLst>
                  <a:outerShdw blurRad="38100" dist="19050" dir="2700000" algn="tl" rotWithShape="0">
                    <a:schemeClr val="dk1">
                      <a:alpha val="40000"/>
                    </a:schemeClr>
                  </a:outerShdw>
                </a:effectLst>
              </a:rPr>
              <a:t>Questioning</a:t>
            </a:r>
          </a:p>
          <a:p>
            <a:pPr marL="46037" indent="0">
              <a:lnSpc>
                <a:spcPct val="100000"/>
              </a:lnSpc>
              <a:spcAft>
                <a:spcPts val="600"/>
              </a:spcAft>
              <a:buNone/>
            </a:pPr>
            <a:r>
              <a:rPr lang="en-US" sz="3600" dirty="0">
                <a:ln w="0"/>
                <a:effectLst>
                  <a:outerShdw blurRad="38100" dist="19050" dir="2700000" algn="tl" rotWithShape="0">
                    <a:schemeClr val="dk1">
                      <a:alpha val="40000"/>
                    </a:schemeClr>
                  </a:outerShdw>
                </a:effectLst>
              </a:rPr>
              <a:t>Beginning</a:t>
            </a:r>
          </a:p>
        </p:txBody>
      </p:sp>
      <p:grpSp>
        <p:nvGrpSpPr>
          <p:cNvPr id="8" name="Group 7">
            <a:extLst>
              <a:ext uri="{FF2B5EF4-FFF2-40B4-BE49-F238E27FC236}">
                <a16:creationId xmlns:a16="http://schemas.microsoft.com/office/drawing/2014/main" id="{84E408B3-C2D9-2448-1A46-5DC47E65009D}"/>
              </a:ext>
            </a:extLst>
          </p:cNvPr>
          <p:cNvGrpSpPr/>
          <p:nvPr/>
        </p:nvGrpSpPr>
        <p:grpSpPr>
          <a:xfrm>
            <a:off x="5343896" y="5210460"/>
            <a:ext cx="6577470" cy="1361655"/>
            <a:chOff x="2103183" y="2966466"/>
            <a:chExt cx="9079813" cy="1361655"/>
          </a:xfrm>
        </p:grpSpPr>
        <p:sp>
          <p:nvSpPr>
            <p:cNvPr id="13" name="Rectangle 12">
              <a:extLst>
                <a:ext uri="{FF2B5EF4-FFF2-40B4-BE49-F238E27FC236}">
                  <a16:creationId xmlns:a16="http://schemas.microsoft.com/office/drawing/2014/main" id="{86A3F895-2816-0537-21A6-964A44D80672}"/>
                </a:ext>
              </a:extLst>
            </p:cNvPr>
            <p:cNvSpPr/>
            <p:nvPr/>
          </p:nvSpPr>
          <p:spPr>
            <a:xfrm>
              <a:off x="2103183" y="2966466"/>
              <a:ext cx="9079813" cy="1361655"/>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r>
                <a:rPr lang="en-GB" sz="3200" dirty="0">
                  <a:solidFill>
                    <a:schemeClr val="bg1"/>
                  </a:solidFill>
                </a:rPr>
                <a:t>    What’s taking us so long?</a:t>
              </a:r>
            </a:p>
          </p:txBody>
        </p:sp>
        <p:sp>
          <p:nvSpPr>
            <p:cNvPr id="14" name="TextBox 13">
              <a:extLst>
                <a:ext uri="{FF2B5EF4-FFF2-40B4-BE49-F238E27FC236}">
                  <a16:creationId xmlns:a16="http://schemas.microsoft.com/office/drawing/2014/main" id="{9DC46D28-A5AA-4FD7-CE5C-9C307A4A37AB}"/>
                </a:ext>
              </a:extLst>
            </p:cNvPr>
            <p:cNvSpPr txBox="1"/>
            <p:nvPr/>
          </p:nvSpPr>
          <p:spPr>
            <a:xfrm>
              <a:off x="9586417" y="3312458"/>
              <a:ext cx="898198" cy="1015663"/>
            </a:xfrm>
            <a:prstGeom prst="rect">
              <a:avLst/>
            </a:prstGeom>
            <a:noFill/>
          </p:spPr>
          <p:txBody>
            <a:bodyPr wrap="square">
              <a:spAutoFit/>
            </a:bodyPr>
            <a:lstStyle/>
            <a:p>
              <a:r>
                <a:rPr lang="en-GB" sz="6000" dirty="0"/>
                <a:t>🤔</a:t>
              </a:r>
            </a:p>
          </p:txBody>
        </p:sp>
      </p:grpSp>
    </p:spTree>
    <p:extLst>
      <p:ext uri="{BB962C8B-B14F-4D97-AF65-F5344CB8AC3E}">
        <p14:creationId xmlns:p14="http://schemas.microsoft.com/office/powerpoint/2010/main" val="10962162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decel="100000" fill="hold" grpId="1" nodeType="withEffect">
                                  <p:stCondLst>
                                    <p:cond delay="0"/>
                                  </p:stCondLst>
                                  <p:childTnLst>
                                    <p:animMotion origin="layout" path="M -4.58333E-6 -3.33333E-6 L 0.00847 -3.33333E-6 " pathEditMode="relative" rAng="0" ptsTypes="AA">
                                      <p:cBhvr>
                                        <p:cTn id="9" dur="500" spd="-100000" fill="hold"/>
                                        <p:tgtEl>
                                          <p:spTgt spid="10"/>
                                        </p:tgtEl>
                                        <p:attrNameLst>
                                          <p:attrName>ppt_x</p:attrName>
                                          <p:attrName>ppt_y</p:attrName>
                                        </p:attrNameLst>
                                      </p:cBhvr>
                                      <p:rCtr x="417"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35" presetClass="path" presetSubtype="0" decel="100000" fill="hold" grpId="1" nodeType="withEffect">
                                  <p:stCondLst>
                                    <p:cond delay="0"/>
                                  </p:stCondLst>
                                  <p:childTnLst>
                                    <p:animMotion origin="layout" path="M 1.04167E-6 -3.33333E-6 L 0.00846 -3.33333E-6 " pathEditMode="relative" rAng="0" ptsTypes="AA">
                                      <p:cBhvr>
                                        <p:cTn id="15" dur="500" spd="-100000" fill="hold"/>
                                        <p:tgtEl>
                                          <p:spTgt spid="3"/>
                                        </p:tgtEl>
                                        <p:attrNameLst>
                                          <p:attrName>ppt_x</p:attrName>
                                          <p:attrName>ppt_y</p:attrName>
                                        </p:attrNameLst>
                                      </p:cBhvr>
                                      <p:rCtr x="417" y="0"/>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35" presetClass="path" presetSubtype="0" decel="100000" fill="hold" grpId="1" nodeType="withEffect">
                                  <p:stCondLst>
                                    <p:cond delay="0"/>
                                  </p:stCondLst>
                                  <p:childTnLst>
                                    <p:animMotion origin="layout" path="M -1.04167E-6 1.48148E-6 L 0.00846 1.48148E-6 " pathEditMode="relative" rAng="0" ptsTypes="AA">
                                      <p:cBhvr>
                                        <p:cTn id="21" dur="500" spd="-100000" fill="hold"/>
                                        <p:tgtEl>
                                          <p:spTgt spid="4"/>
                                        </p:tgtEl>
                                        <p:attrNameLst>
                                          <p:attrName>ppt_x</p:attrName>
                                          <p:attrName>ppt_y</p:attrName>
                                        </p:attrNameLst>
                                      </p:cBhvr>
                                      <p:rCtr x="417" y="0"/>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P spid="3" grpId="1"/>
      <p:bldP spid="4" grpId="0"/>
      <p:bldP spid="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Trusting</a:t>
            </a:r>
          </a:p>
          <a:p>
            <a:pPr marL="225425" indent="0">
              <a:lnSpc>
                <a:spcPct val="100000"/>
              </a:lnSpc>
              <a:spcAft>
                <a:spcPts val="900"/>
              </a:spcAft>
              <a:buNone/>
            </a:pPr>
            <a:r>
              <a:rPr lang="en-US" sz="2400" dirty="0">
                <a:solidFill>
                  <a:schemeClr val="bg1">
                    <a:lumMod val="50000"/>
                    <a:lumOff val="50000"/>
                  </a:schemeClr>
                </a:solidFill>
              </a:rPr>
              <a:t>• Securing</a:t>
            </a:r>
          </a:p>
          <a:p>
            <a:pPr marL="225425" indent="0">
              <a:lnSpc>
                <a:spcPct val="100000"/>
              </a:lnSpc>
              <a:spcAft>
                <a:spcPts val="900"/>
              </a:spcAft>
              <a:buNone/>
            </a:pPr>
            <a:r>
              <a:rPr lang="en-US" sz="2400" dirty="0">
                <a:solidFill>
                  <a:schemeClr val="bg1">
                    <a:lumMod val="50000"/>
                    <a:lumOff val="50000"/>
                  </a:schemeClr>
                </a:solidFill>
              </a:rPr>
              <a:t>•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Interacting</a:t>
            </a:r>
          </a:p>
          <a:p>
            <a:pPr marL="225425" indent="0">
              <a:lnSpc>
                <a:spcPct val="100000"/>
              </a:lnSpc>
              <a:spcAft>
                <a:spcPts val="900"/>
              </a:spcAft>
              <a:buNone/>
            </a:pPr>
            <a:r>
              <a:rPr lang="en-US" sz="2400" dirty="0">
                <a:solidFill>
                  <a:schemeClr val="bg1">
                    <a:lumMod val="50000"/>
                    <a:lumOff val="50000"/>
                  </a:schemeClr>
                </a:solidFill>
              </a:rPr>
              <a:t>•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dirty="0">
                <a:solidFill>
                  <a:schemeClr val="bg1">
                    <a:lumMod val="50000"/>
                    <a:lumOff val="50000"/>
                  </a:schemeClr>
                </a:solidFill>
              </a:rPr>
              <a:t>• Connecting</a:t>
            </a:r>
          </a:p>
          <a:p>
            <a:pPr marL="225425" indent="0">
              <a:lnSpc>
                <a:spcPct val="100000"/>
              </a:lnSpc>
              <a:spcAft>
                <a:spcPts val="900"/>
              </a:spcAft>
              <a:buNone/>
            </a:pPr>
            <a:r>
              <a:rPr lang="en-US" sz="2400" dirty="0">
                <a:solidFill>
                  <a:schemeClr val="bg1">
                    <a:lumMod val="50000"/>
                    <a:lumOff val="50000"/>
                  </a:schemeClr>
                </a:solidFill>
              </a:rPr>
              <a:t>• Animating</a:t>
            </a:r>
          </a:p>
          <a:p>
            <a:pPr marL="225425" indent="0">
              <a:lnSpc>
                <a:spcPct val="100000"/>
              </a:lnSpc>
              <a:spcAft>
                <a:spcPts val="900"/>
              </a:spcAft>
              <a:buNone/>
            </a:pPr>
            <a:r>
              <a:rPr lang="en-US" sz="2400" b="1" dirty="0">
                <a:solidFill>
                  <a:schemeClr val="accent3"/>
                </a:solidFill>
              </a:rPr>
              <a:t>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Assessing</a:t>
            </a:r>
          </a:p>
        </p:txBody>
      </p:sp>
      <p:grpSp>
        <p:nvGrpSpPr>
          <p:cNvPr id="28" name="Group 27">
            <a:extLst>
              <a:ext uri="{FF2B5EF4-FFF2-40B4-BE49-F238E27FC236}">
                <a16:creationId xmlns:a16="http://schemas.microsoft.com/office/drawing/2014/main" id="{E857ED20-90EE-A496-248C-F501878CA2CB}"/>
              </a:ext>
            </a:extLst>
          </p:cNvPr>
          <p:cNvGrpSpPr/>
          <p:nvPr/>
        </p:nvGrpSpPr>
        <p:grpSpPr>
          <a:xfrm>
            <a:off x="5260382" y="5246974"/>
            <a:ext cx="2231181" cy="1014729"/>
            <a:chOff x="6164674" y="5137842"/>
            <a:chExt cx="2231181" cy="1014729"/>
          </a:xfrm>
        </p:grpSpPr>
        <p:sp>
          <p:nvSpPr>
            <p:cNvPr id="30" name="Rectangle 29">
              <a:extLst>
                <a:ext uri="{FF2B5EF4-FFF2-40B4-BE49-F238E27FC236}">
                  <a16:creationId xmlns:a16="http://schemas.microsoft.com/office/drawing/2014/main" id="{33767247-9B2B-7C46-58D2-763ADCB4EC7F}"/>
                </a:ext>
              </a:extLst>
            </p:cNvPr>
            <p:cNvSpPr/>
            <p:nvPr/>
          </p:nvSpPr>
          <p:spPr>
            <a:xfrm>
              <a:off x="6258930" y="5490228"/>
              <a:ext cx="2053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31" name="Rectangle 30">
              <a:extLst>
                <a:ext uri="{FF2B5EF4-FFF2-40B4-BE49-F238E27FC236}">
                  <a16:creationId xmlns:a16="http://schemas.microsoft.com/office/drawing/2014/main" id="{DB1262DE-7FE1-A466-DD5D-B1D403224F20}"/>
                </a:ext>
              </a:extLst>
            </p:cNvPr>
            <p:cNvSpPr/>
            <p:nvPr/>
          </p:nvSpPr>
          <p:spPr>
            <a:xfrm>
              <a:off x="6164674" y="5137842"/>
              <a:ext cx="223118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33" name="Rectangle 32">
            <a:extLst>
              <a:ext uri="{FF2B5EF4-FFF2-40B4-BE49-F238E27FC236}">
                <a16:creationId xmlns:a16="http://schemas.microsoft.com/office/drawing/2014/main" id="{2F5C6E2C-2D63-50BA-804D-776A48FDBC82}"/>
              </a:ext>
            </a:extLst>
          </p:cNvPr>
          <p:cNvSpPr/>
          <p:nvPr/>
        </p:nvSpPr>
        <p:spPr>
          <a:xfrm>
            <a:off x="9073126" y="3616673"/>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grpSp>
        <p:nvGrpSpPr>
          <p:cNvPr id="34" name="Group 33">
            <a:extLst>
              <a:ext uri="{FF2B5EF4-FFF2-40B4-BE49-F238E27FC236}">
                <a16:creationId xmlns:a16="http://schemas.microsoft.com/office/drawing/2014/main" id="{55357F23-DAC8-A599-05B6-9ACBF7094FC2}"/>
              </a:ext>
            </a:extLst>
          </p:cNvPr>
          <p:cNvGrpSpPr/>
          <p:nvPr/>
        </p:nvGrpSpPr>
        <p:grpSpPr>
          <a:xfrm>
            <a:off x="9319612" y="5376226"/>
            <a:ext cx="1986810" cy="745447"/>
            <a:chOff x="6798567" y="646875"/>
            <a:chExt cx="1356748" cy="745447"/>
          </a:xfrm>
        </p:grpSpPr>
        <p:sp>
          <p:nvSpPr>
            <p:cNvPr id="36" name="TextBox 35">
              <a:extLst>
                <a:ext uri="{FF2B5EF4-FFF2-40B4-BE49-F238E27FC236}">
                  <a16:creationId xmlns:a16="http://schemas.microsoft.com/office/drawing/2014/main" id="{1FAE80A4-DAE9-3202-8E92-485479220EA5}"/>
                </a:ext>
              </a:extLst>
            </p:cNvPr>
            <p:cNvSpPr txBox="1"/>
            <p:nvPr/>
          </p:nvSpPr>
          <p:spPr>
            <a:xfrm>
              <a:off x="6798567" y="1022990"/>
              <a:ext cx="1356748" cy="369332"/>
            </a:xfrm>
            <a:prstGeom prst="rect">
              <a:avLst/>
            </a:prstGeom>
            <a:noFill/>
          </p:spPr>
          <p:txBody>
            <a:bodyPr wrap="square">
              <a:spAutoFit/>
            </a:bodyPr>
            <a:lstStyle/>
            <a:p>
              <a:r>
                <a:rPr lang="en-GB" dirty="0"/>
                <a:t>✨ QR Credential</a:t>
              </a:r>
            </a:p>
          </p:txBody>
        </p:sp>
        <p:sp>
          <p:nvSpPr>
            <p:cNvPr id="37" name="Rectangle 36">
              <a:extLst>
                <a:ext uri="{FF2B5EF4-FFF2-40B4-BE49-F238E27FC236}">
                  <a16:creationId xmlns:a16="http://schemas.microsoft.com/office/drawing/2014/main" id="{83B0C1E5-E7F0-B1CB-7244-CA4BE50473D5}"/>
                </a:ext>
              </a:extLst>
            </p:cNvPr>
            <p:cNvSpPr/>
            <p:nvPr/>
          </p:nvSpPr>
          <p:spPr>
            <a:xfrm>
              <a:off x="6799806" y="646875"/>
              <a:ext cx="1355509"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Printed</a:t>
              </a:r>
            </a:p>
          </p:txBody>
        </p:sp>
      </p:grpSp>
      <p:grpSp>
        <p:nvGrpSpPr>
          <p:cNvPr id="38" name="Group 37">
            <a:extLst>
              <a:ext uri="{FF2B5EF4-FFF2-40B4-BE49-F238E27FC236}">
                <a16:creationId xmlns:a16="http://schemas.microsoft.com/office/drawing/2014/main" id="{7C0641B5-1340-3FF5-7EEB-546143ADAB20}"/>
              </a:ext>
            </a:extLst>
          </p:cNvPr>
          <p:cNvGrpSpPr/>
          <p:nvPr/>
        </p:nvGrpSpPr>
        <p:grpSpPr>
          <a:xfrm>
            <a:off x="3359576" y="1444756"/>
            <a:ext cx="1853692" cy="1014729"/>
            <a:chOff x="6164675" y="5137842"/>
            <a:chExt cx="1853692" cy="1014729"/>
          </a:xfrm>
        </p:grpSpPr>
        <p:sp>
          <p:nvSpPr>
            <p:cNvPr id="39" name="Rectangle 38">
              <a:extLst>
                <a:ext uri="{FF2B5EF4-FFF2-40B4-BE49-F238E27FC236}">
                  <a16:creationId xmlns:a16="http://schemas.microsoft.com/office/drawing/2014/main" id="{F87847DC-DCBE-1AC7-DD5A-16D353532B8C}"/>
                </a:ext>
              </a:extLst>
            </p:cNvPr>
            <p:cNvSpPr/>
            <p:nvPr/>
          </p:nvSpPr>
          <p:spPr>
            <a:xfrm>
              <a:off x="6258931" y="5490228"/>
              <a:ext cx="169212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Palmist</a:t>
              </a:r>
            </a:p>
          </p:txBody>
        </p:sp>
        <p:sp>
          <p:nvSpPr>
            <p:cNvPr id="50" name="Rectangle 49">
              <a:extLst>
                <a:ext uri="{FF2B5EF4-FFF2-40B4-BE49-F238E27FC236}">
                  <a16:creationId xmlns:a16="http://schemas.microsoft.com/office/drawing/2014/main" id="{AEAE5CED-5F2D-B0F6-5323-1BA2BA2AFA15}"/>
                </a:ext>
              </a:extLst>
            </p:cNvPr>
            <p:cNvSpPr/>
            <p:nvPr/>
          </p:nvSpPr>
          <p:spPr>
            <a:xfrm>
              <a:off x="6164675" y="5137842"/>
              <a:ext cx="185369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51" name="Group 50">
            <a:extLst>
              <a:ext uri="{FF2B5EF4-FFF2-40B4-BE49-F238E27FC236}">
                <a16:creationId xmlns:a16="http://schemas.microsoft.com/office/drawing/2014/main" id="{35F1EB2C-39E4-D5F7-56B4-5BDCA522E0FF}"/>
              </a:ext>
            </a:extLst>
          </p:cNvPr>
          <p:cNvGrpSpPr/>
          <p:nvPr/>
        </p:nvGrpSpPr>
        <p:grpSpPr>
          <a:xfrm>
            <a:off x="9609902" y="1444755"/>
            <a:ext cx="1735712" cy="1014729"/>
            <a:chOff x="6164675" y="5137842"/>
            <a:chExt cx="1735712" cy="1014729"/>
          </a:xfrm>
        </p:grpSpPr>
        <p:sp>
          <p:nvSpPr>
            <p:cNvPr id="52" name="Rectangle 51">
              <a:extLst>
                <a:ext uri="{FF2B5EF4-FFF2-40B4-BE49-F238E27FC236}">
                  <a16:creationId xmlns:a16="http://schemas.microsoft.com/office/drawing/2014/main" id="{4CF24010-4BA9-EA6C-B4E7-4149F65C8C1F}"/>
                </a:ext>
              </a:extLst>
            </p:cNvPr>
            <p:cNvSpPr/>
            <p:nvPr/>
          </p:nvSpPr>
          <p:spPr>
            <a:xfrm>
              <a:off x="6258931" y="5490228"/>
              <a:ext cx="155833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Issuer</a:t>
              </a:r>
            </a:p>
          </p:txBody>
        </p:sp>
        <p:sp>
          <p:nvSpPr>
            <p:cNvPr id="53" name="Rectangle 52">
              <a:extLst>
                <a:ext uri="{FF2B5EF4-FFF2-40B4-BE49-F238E27FC236}">
                  <a16:creationId xmlns:a16="http://schemas.microsoft.com/office/drawing/2014/main" id="{A103B1DD-ABA2-D371-5A37-F0235E0D6409}"/>
                </a:ext>
              </a:extLst>
            </p:cNvPr>
            <p:cNvSpPr/>
            <p:nvPr/>
          </p:nvSpPr>
          <p:spPr>
            <a:xfrm>
              <a:off x="6164675" y="5137842"/>
              <a:ext cx="173571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54" name="Group 53">
            <a:extLst>
              <a:ext uri="{FF2B5EF4-FFF2-40B4-BE49-F238E27FC236}">
                <a16:creationId xmlns:a16="http://schemas.microsoft.com/office/drawing/2014/main" id="{F9DAC17E-33A8-4FEC-559A-81B906BB8F05}"/>
              </a:ext>
            </a:extLst>
          </p:cNvPr>
          <p:cNvGrpSpPr/>
          <p:nvPr/>
        </p:nvGrpSpPr>
        <p:grpSpPr>
          <a:xfrm>
            <a:off x="6364098" y="1444756"/>
            <a:ext cx="2231181" cy="1014729"/>
            <a:chOff x="6164674" y="5137842"/>
            <a:chExt cx="2231181" cy="1014729"/>
          </a:xfrm>
        </p:grpSpPr>
        <p:sp>
          <p:nvSpPr>
            <p:cNvPr id="55" name="Rectangle 54">
              <a:extLst>
                <a:ext uri="{FF2B5EF4-FFF2-40B4-BE49-F238E27FC236}">
                  <a16:creationId xmlns:a16="http://schemas.microsoft.com/office/drawing/2014/main" id="{EB0B3179-6D50-F2E5-4999-19D06F079B59}"/>
                </a:ext>
              </a:extLst>
            </p:cNvPr>
            <p:cNvSpPr/>
            <p:nvPr/>
          </p:nvSpPr>
          <p:spPr>
            <a:xfrm>
              <a:off x="6258930" y="5490228"/>
              <a:ext cx="2053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Biometric</a:t>
              </a:r>
            </a:p>
          </p:txBody>
        </p:sp>
        <p:sp>
          <p:nvSpPr>
            <p:cNvPr id="56" name="Rectangle 55">
              <a:extLst>
                <a:ext uri="{FF2B5EF4-FFF2-40B4-BE49-F238E27FC236}">
                  <a16:creationId xmlns:a16="http://schemas.microsoft.com/office/drawing/2014/main" id="{72F79117-34A9-0025-FA27-4A6F6EBD54FE}"/>
                </a:ext>
              </a:extLst>
            </p:cNvPr>
            <p:cNvSpPr/>
            <p:nvPr/>
          </p:nvSpPr>
          <p:spPr>
            <a:xfrm>
              <a:off x="6164674" y="5137842"/>
              <a:ext cx="223118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cxnSp>
        <p:nvCxnSpPr>
          <p:cNvPr id="57" name="Straight Arrow Connector 12">
            <a:extLst>
              <a:ext uri="{FF2B5EF4-FFF2-40B4-BE49-F238E27FC236}">
                <a16:creationId xmlns:a16="http://schemas.microsoft.com/office/drawing/2014/main" id="{427836E9-D802-5BB7-CBB7-FD015AC6A68F}"/>
              </a:ext>
            </a:extLst>
          </p:cNvPr>
          <p:cNvCxnSpPr>
            <a:cxnSpLocks/>
            <a:stCxn id="50" idx="3"/>
            <a:endCxn id="56" idx="1"/>
          </p:cNvCxnSpPr>
          <p:nvPr/>
        </p:nvCxnSpPr>
        <p:spPr>
          <a:xfrm>
            <a:off x="5213268" y="1952121"/>
            <a:ext cx="1150830" cy="0"/>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63" name="Straight Arrow Connector 12">
            <a:extLst>
              <a:ext uri="{FF2B5EF4-FFF2-40B4-BE49-F238E27FC236}">
                <a16:creationId xmlns:a16="http://schemas.microsoft.com/office/drawing/2014/main" id="{D3E55AED-8FA7-43B3-EEA3-7422CC3C91DB}"/>
              </a:ext>
            </a:extLst>
          </p:cNvPr>
          <p:cNvCxnSpPr>
            <a:cxnSpLocks/>
            <a:stCxn id="56" idx="3"/>
            <a:endCxn id="53" idx="1"/>
          </p:cNvCxnSpPr>
          <p:nvPr/>
        </p:nvCxnSpPr>
        <p:spPr>
          <a:xfrm flipV="1">
            <a:off x="8595279" y="1952120"/>
            <a:ext cx="1014623" cy="1"/>
          </a:xfrm>
          <a:prstGeom prst="bentConnector3">
            <a:avLst>
              <a:gd name="adj1" fmla="val 50000"/>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69" name="Straight Arrow Connector 12">
            <a:extLst>
              <a:ext uri="{FF2B5EF4-FFF2-40B4-BE49-F238E27FC236}">
                <a16:creationId xmlns:a16="http://schemas.microsoft.com/office/drawing/2014/main" id="{EED1C348-5856-C1B1-9272-62BE8DBC8C55}"/>
              </a:ext>
            </a:extLst>
          </p:cNvPr>
          <p:cNvCxnSpPr>
            <a:cxnSpLocks/>
            <a:stCxn id="37" idx="1"/>
            <a:endCxn id="31" idx="3"/>
          </p:cNvCxnSpPr>
          <p:nvPr/>
        </p:nvCxnSpPr>
        <p:spPr>
          <a:xfrm flipH="1">
            <a:off x="7491563" y="5748950"/>
            <a:ext cx="1829863" cy="5389"/>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12">
            <a:extLst>
              <a:ext uri="{FF2B5EF4-FFF2-40B4-BE49-F238E27FC236}">
                <a16:creationId xmlns:a16="http://schemas.microsoft.com/office/drawing/2014/main" id="{AE7F7D3E-EFF5-48FF-C05E-7700C7B491CD}"/>
              </a:ext>
            </a:extLst>
          </p:cNvPr>
          <p:cNvCxnSpPr>
            <a:cxnSpLocks/>
            <a:endCxn id="105" idx="2"/>
          </p:cNvCxnSpPr>
          <p:nvPr/>
        </p:nvCxnSpPr>
        <p:spPr>
          <a:xfrm flipV="1">
            <a:off x="10619093" y="2910163"/>
            <a:ext cx="0" cy="673212"/>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78" name="Straight Arrow Connector 12">
            <a:extLst>
              <a:ext uri="{FF2B5EF4-FFF2-40B4-BE49-F238E27FC236}">
                <a16:creationId xmlns:a16="http://schemas.microsoft.com/office/drawing/2014/main" id="{7FCD0A8F-82CD-4E1B-AD87-321AC859BA54}"/>
              </a:ext>
            </a:extLst>
          </p:cNvPr>
          <p:cNvCxnSpPr>
            <a:cxnSpLocks/>
          </p:cNvCxnSpPr>
          <p:nvPr/>
        </p:nvCxnSpPr>
        <p:spPr>
          <a:xfrm flipV="1">
            <a:off x="10607215" y="4536212"/>
            <a:ext cx="11878" cy="840014"/>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sp>
        <p:nvSpPr>
          <p:cNvPr id="93" name="Rectangle 92">
            <a:extLst>
              <a:ext uri="{FF2B5EF4-FFF2-40B4-BE49-F238E27FC236}">
                <a16:creationId xmlns:a16="http://schemas.microsoft.com/office/drawing/2014/main" id="{D089FBA9-DD1E-B67F-E831-083B8AB8286B}"/>
              </a:ext>
            </a:extLst>
          </p:cNvPr>
          <p:cNvSpPr/>
          <p:nvPr/>
        </p:nvSpPr>
        <p:spPr>
          <a:xfrm>
            <a:off x="8968468" y="4230144"/>
            <a:ext cx="2659982" cy="401068"/>
          </a:xfrm>
          <a:prstGeom prst="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store credential</a:t>
            </a:r>
          </a:p>
        </p:txBody>
      </p:sp>
      <p:sp>
        <p:nvSpPr>
          <p:cNvPr id="95" name="TextBox 94">
            <a:extLst>
              <a:ext uri="{FF2B5EF4-FFF2-40B4-BE49-F238E27FC236}">
                <a16:creationId xmlns:a16="http://schemas.microsoft.com/office/drawing/2014/main" id="{C3C345C1-2E37-E699-006D-63168F05C502}"/>
              </a:ext>
            </a:extLst>
          </p:cNvPr>
          <p:cNvSpPr txBox="1"/>
          <p:nvPr/>
        </p:nvSpPr>
        <p:spPr>
          <a:xfrm>
            <a:off x="3264013" y="2511612"/>
            <a:ext cx="1850717" cy="400110"/>
          </a:xfrm>
          <a:prstGeom prst="rect">
            <a:avLst/>
          </a:prstGeom>
          <a:noFill/>
        </p:spPr>
        <p:txBody>
          <a:bodyPr wrap="square">
            <a:spAutoFit/>
          </a:bodyPr>
          <a:lstStyle/>
          <a:p>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scan palm</a:t>
            </a:r>
          </a:p>
        </p:txBody>
      </p:sp>
      <p:sp>
        <p:nvSpPr>
          <p:cNvPr id="104" name="TextBox 103">
            <a:extLst>
              <a:ext uri="{FF2B5EF4-FFF2-40B4-BE49-F238E27FC236}">
                <a16:creationId xmlns:a16="http://schemas.microsoft.com/office/drawing/2014/main" id="{3FF2313D-801D-F925-E186-04433B43B346}"/>
              </a:ext>
            </a:extLst>
          </p:cNvPr>
          <p:cNvSpPr txBox="1"/>
          <p:nvPr/>
        </p:nvSpPr>
        <p:spPr>
          <a:xfrm>
            <a:off x="6273130" y="2510300"/>
            <a:ext cx="2228206" cy="400110"/>
          </a:xfrm>
          <a:prstGeom prst="rect">
            <a:avLst/>
          </a:prstGeom>
          <a:noFill/>
        </p:spPr>
        <p:txBody>
          <a:bodyPr wrap="square">
            <a:spAutoFit/>
          </a:bodyPr>
          <a:lstStyle/>
          <a:p>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show passport</a:t>
            </a:r>
          </a:p>
        </p:txBody>
      </p:sp>
      <p:sp>
        <p:nvSpPr>
          <p:cNvPr id="105" name="TextBox 104">
            <a:extLst>
              <a:ext uri="{FF2B5EF4-FFF2-40B4-BE49-F238E27FC236}">
                <a16:creationId xmlns:a16="http://schemas.microsoft.com/office/drawing/2014/main" id="{EF905B63-FB76-666C-2DC7-2A36AACBB50F}"/>
              </a:ext>
            </a:extLst>
          </p:cNvPr>
          <p:cNvSpPr txBox="1"/>
          <p:nvPr/>
        </p:nvSpPr>
        <p:spPr>
          <a:xfrm>
            <a:off x="9504990" y="2510053"/>
            <a:ext cx="2228206" cy="400110"/>
          </a:xfrm>
          <a:prstGeom prst="rect">
            <a:avLst/>
          </a:prstGeom>
          <a:noFill/>
        </p:spPr>
        <p:txBody>
          <a:bodyPr wrap="square">
            <a:spAutoFit/>
          </a:bodyPr>
          <a:lstStyle/>
          <a:p>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issue credential</a:t>
            </a:r>
          </a:p>
        </p:txBody>
      </p:sp>
      <p:sp>
        <p:nvSpPr>
          <p:cNvPr id="113" name="TextBox 112">
            <a:extLst>
              <a:ext uri="{FF2B5EF4-FFF2-40B4-BE49-F238E27FC236}">
                <a16:creationId xmlns:a16="http://schemas.microsoft.com/office/drawing/2014/main" id="{98165F30-94A2-1FA1-89B1-5A5B1DB33DC3}"/>
              </a:ext>
            </a:extLst>
          </p:cNvPr>
          <p:cNvSpPr txBox="1"/>
          <p:nvPr/>
        </p:nvSpPr>
        <p:spPr>
          <a:xfrm>
            <a:off x="8689535" y="1511901"/>
            <a:ext cx="968542"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share?</a:t>
            </a:r>
          </a:p>
        </p:txBody>
      </p:sp>
      <p:sp>
        <p:nvSpPr>
          <p:cNvPr id="114" name="TextBox 113">
            <a:extLst>
              <a:ext uri="{FF2B5EF4-FFF2-40B4-BE49-F238E27FC236}">
                <a16:creationId xmlns:a16="http://schemas.microsoft.com/office/drawing/2014/main" id="{0A7147C2-6F50-E1A4-6806-E18B67EEE2FB}"/>
              </a:ext>
            </a:extLst>
          </p:cNvPr>
          <p:cNvSpPr txBox="1"/>
          <p:nvPr/>
        </p:nvSpPr>
        <p:spPr>
          <a:xfrm>
            <a:off x="5301300" y="1498384"/>
            <a:ext cx="1063874"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register</a:t>
            </a:r>
          </a:p>
        </p:txBody>
      </p:sp>
      <p:sp>
        <p:nvSpPr>
          <p:cNvPr id="117" name="TextBox 116">
            <a:extLst>
              <a:ext uri="{FF2B5EF4-FFF2-40B4-BE49-F238E27FC236}">
                <a16:creationId xmlns:a16="http://schemas.microsoft.com/office/drawing/2014/main" id="{EACCD15D-65AA-6CFD-A46C-A9DEDABB3953}"/>
              </a:ext>
            </a:extLst>
          </p:cNvPr>
          <p:cNvSpPr txBox="1"/>
          <p:nvPr/>
        </p:nvSpPr>
        <p:spPr>
          <a:xfrm>
            <a:off x="10672818" y="3017416"/>
            <a:ext cx="867216"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issue</a:t>
            </a:r>
          </a:p>
        </p:txBody>
      </p:sp>
      <p:sp>
        <p:nvSpPr>
          <p:cNvPr id="120" name="TextBox 119">
            <a:extLst>
              <a:ext uri="{FF2B5EF4-FFF2-40B4-BE49-F238E27FC236}">
                <a16:creationId xmlns:a16="http://schemas.microsoft.com/office/drawing/2014/main" id="{2EA67A4D-EE9A-722B-F53C-9276B03E7E44}"/>
              </a:ext>
            </a:extLst>
          </p:cNvPr>
          <p:cNvSpPr txBox="1"/>
          <p:nvPr/>
        </p:nvSpPr>
        <p:spPr>
          <a:xfrm>
            <a:off x="10662186" y="4760350"/>
            <a:ext cx="867216"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print</a:t>
            </a:r>
          </a:p>
        </p:txBody>
      </p:sp>
      <p:sp>
        <p:nvSpPr>
          <p:cNvPr id="124" name="TextBox 123">
            <a:extLst>
              <a:ext uri="{FF2B5EF4-FFF2-40B4-BE49-F238E27FC236}">
                <a16:creationId xmlns:a16="http://schemas.microsoft.com/office/drawing/2014/main" id="{F74DDADD-AD06-F165-18B3-7A0C7F93F050}"/>
              </a:ext>
            </a:extLst>
          </p:cNvPr>
          <p:cNvSpPr txBox="1"/>
          <p:nvPr/>
        </p:nvSpPr>
        <p:spPr>
          <a:xfrm>
            <a:off x="7998537" y="4972297"/>
            <a:ext cx="1207604" cy="707886"/>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scan </a:t>
            </a:r>
            <a:br>
              <a:rPr lang="en-GB" sz="2000" i="1" dirty="0">
                <a:solidFill>
                  <a:schemeClr val="bg2">
                    <a:lumMod val="40000"/>
                    <a:lumOff val="60000"/>
                  </a:schemeClr>
                </a:solidFill>
                <a:effectLst>
                  <a:glow>
                    <a:schemeClr val="bg1"/>
                  </a:glow>
                </a:effectLst>
              </a:rPr>
            </a:br>
            <a:r>
              <a:rPr lang="en-GB" sz="2000" i="1" dirty="0">
                <a:solidFill>
                  <a:schemeClr val="bg2">
                    <a:lumMod val="40000"/>
                    <a:lumOff val="60000"/>
                  </a:schemeClr>
                </a:solidFill>
                <a:effectLst>
                  <a:glow>
                    <a:schemeClr val="bg1"/>
                  </a:glow>
                </a:effectLst>
              </a:rPr>
              <a:t>QR</a:t>
            </a:r>
          </a:p>
        </p:txBody>
      </p:sp>
      <p:cxnSp>
        <p:nvCxnSpPr>
          <p:cNvPr id="125" name="Straight Arrow Connector 12">
            <a:extLst>
              <a:ext uri="{FF2B5EF4-FFF2-40B4-BE49-F238E27FC236}">
                <a16:creationId xmlns:a16="http://schemas.microsoft.com/office/drawing/2014/main" id="{8776F954-9C8D-4B46-5178-60C97AD65150}"/>
              </a:ext>
            </a:extLst>
          </p:cNvPr>
          <p:cNvCxnSpPr>
            <a:cxnSpLocks/>
            <a:stCxn id="95" idx="2"/>
            <a:endCxn id="31" idx="1"/>
          </p:cNvCxnSpPr>
          <p:nvPr/>
        </p:nvCxnSpPr>
        <p:spPr>
          <a:xfrm rot="16200000" flipH="1">
            <a:off x="3303569" y="3797525"/>
            <a:ext cx="2842617" cy="1071010"/>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7D07749-AB8A-EEBB-C419-2F33FCDDE1EE}"/>
              </a:ext>
            </a:extLst>
          </p:cNvPr>
          <p:cNvSpPr txBox="1"/>
          <p:nvPr/>
        </p:nvSpPr>
        <p:spPr>
          <a:xfrm>
            <a:off x="4221462" y="5027959"/>
            <a:ext cx="1207604" cy="707886"/>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scan palm</a:t>
            </a:r>
          </a:p>
        </p:txBody>
      </p:sp>
      <p:sp>
        <p:nvSpPr>
          <p:cNvPr id="134" name="Rounded Rectangle 133">
            <a:extLst>
              <a:ext uri="{FF2B5EF4-FFF2-40B4-BE49-F238E27FC236}">
                <a16:creationId xmlns:a16="http://schemas.microsoft.com/office/drawing/2014/main" id="{BCD3F373-B73E-49DD-A788-2A45559427E5}"/>
              </a:ext>
            </a:extLst>
          </p:cNvPr>
          <p:cNvSpPr/>
          <p:nvPr/>
        </p:nvSpPr>
        <p:spPr>
          <a:xfrm>
            <a:off x="5849881" y="114219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135" name="Rounded Rectangle 134">
            <a:extLst>
              <a:ext uri="{FF2B5EF4-FFF2-40B4-BE49-F238E27FC236}">
                <a16:creationId xmlns:a16="http://schemas.microsoft.com/office/drawing/2014/main" id="{03EC13A6-EFBC-D957-F5DF-54480369F278}"/>
              </a:ext>
            </a:extLst>
          </p:cNvPr>
          <p:cNvSpPr/>
          <p:nvPr/>
        </p:nvSpPr>
        <p:spPr>
          <a:xfrm>
            <a:off x="8922590" y="1139178"/>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136" name="Rounded Rectangle 135">
            <a:extLst>
              <a:ext uri="{FF2B5EF4-FFF2-40B4-BE49-F238E27FC236}">
                <a16:creationId xmlns:a16="http://schemas.microsoft.com/office/drawing/2014/main" id="{FF40A715-29A8-9E0C-0F8C-3943323539E8}"/>
              </a:ext>
            </a:extLst>
          </p:cNvPr>
          <p:cNvSpPr/>
          <p:nvPr/>
        </p:nvSpPr>
        <p:spPr>
          <a:xfrm>
            <a:off x="11373196" y="3035175"/>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
        <p:nvSpPr>
          <p:cNvPr id="137" name="Rounded Rectangle 136">
            <a:extLst>
              <a:ext uri="{FF2B5EF4-FFF2-40B4-BE49-F238E27FC236}">
                <a16:creationId xmlns:a16="http://schemas.microsoft.com/office/drawing/2014/main" id="{EC47E9D8-FF44-33F8-B474-D8B728A6BF96}"/>
              </a:ext>
            </a:extLst>
          </p:cNvPr>
          <p:cNvSpPr/>
          <p:nvPr/>
        </p:nvSpPr>
        <p:spPr>
          <a:xfrm>
            <a:off x="11349402" y="478258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D</a:t>
            </a:r>
          </a:p>
        </p:txBody>
      </p:sp>
      <p:sp>
        <p:nvSpPr>
          <p:cNvPr id="138" name="Rounded Rectangle 137">
            <a:extLst>
              <a:ext uri="{FF2B5EF4-FFF2-40B4-BE49-F238E27FC236}">
                <a16:creationId xmlns:a16="http://schemas.microsoft.com/office/drawing/2014/main" id="{E655A458-7C3E-65D5-495C-5FBD110C3707}"/>
              </a:ext>
            </a:extLst>
          </p:cNvPr>
          <p:cNvSpPr/>
          <p:nvPr/>
        </p:nvSpPr>
        <p:spPr>
          <a:xfrm>
            <a:off x="7637757" y="5260204"/>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139" name="Rounded Rectangle 138">
            <a:extLst>
              <a:ext uri="{FF2B5EF4-FFF2-40B4-BE49-F238E27FC236}">
                <a16:creationId xmlns:a16="http://schemas.microsoft.com/office/drawing/2014/main" id="{992B1335-851B-DABB-428D-74FC1C42387C}"/>
              </a:ext>
            </a:extLst>
          </p:cNvPr>
          <p:cNvSpPr/>
          <p:nvPr/>
        </p:nvSpPr>
        <p:spPr>
          <a:xfrm>
            <a:off x="4338113" y="4658081"/>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Tree>
    <p:extLst>
      <p:ext uri="{BB962C8B-B14F-4D97-AF65-F5344CB8AC3E}">
        <p14:creationId xmlns:p14="http://schemas.microsoft.com/office/powerpoint/2010/main" val="29442149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Trusting</a:t>
            </a:r>
          </a:p>
          <a:p>
            <a:pPr marL="225425" indent="0">
              <a:lnSpc>
                <a:spcPct val="100000"/>
              </a:lnSpc>
              <a:spcAft>
                <a:spcPts val="900"/>
              </a:spcAft>
              <a:buNone/>
            </a:pPr>
            <a:r>
              <a:rPr lang="en-US" sz="2400" dirty="0">
                <a:solidFill>
                  <a:schemeClr val="bg1">
                    <a:lumMod val="50000"/>
                    <a:lumOff val="50000"/>
                  </a:schemeClr>
                </a:solidFill>
              </a:rPr>
              <a:t>• Securing</a:t>
            </a:r>
          </a:p>
          <a:p>
            <a:pPr marL="225425" indent="0">
              <a:lnSpc>
                <a:spcPct val="100000"/>
              </a:lnSpc>
              <a:spcAft>
                <a:spcPts val="900"/>
              </a:spcAft>
              <a:buNone/>
            </a:pPr>
            <a:r>
              <a:rPr lang="en-US" sz="2400" dirty="0">
                <a:solidFill>
                  <a:schemeClr val="bg1">
                    <a:lumMod val="50000"/>
                    <a:lumOff val="50000"/>
                  </a:schemeClr>
                </a:solidFill>
              </a:rPr>
              <a:t>•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Interacting</a:t>
            </a:r>
          </a:p>
          <a:p>
            <a:pPr marL="225425" indent="0">
              <a:lnSpc>
                <a:spcPct val="100000"/>
              </a:lnSpc>
              <a:spcAft>
                <a:spcPts val="900"/>
              </a:spcAft>
              <a:buNone/>
            </a:pPr>
            <a:r>
              <a:rPr lang="en-US" sz="2400" dirty="0">
                <a:solidFill>
                  <a:schemeClr val="bg1">
                    <a:lumMod val="50000"/>
                    <a:lumOff val="50000"/>
                  </a:schemeClr>
                </a:solidFill>
              </a:rPr>
              <a:t>•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dirty="0">
                <a:solidFill>
                  <a:schemeClr val="bg1">
                    <a:lumMod val="50000"/>
                    <a:lumOff val="50000"/>
                  </a:schemeClr>
                </a:solidFill>
              </a:rPr>
              <a:t>• Connecting</a:t>
            </a:r>
          </a:p>
          <a:p>
            <a:pPr marL="225425" indent="0">
              <a:lnSpc>
                <a:spcPct val="100000"/>
              </a:lnSpc>
              <a:spcAft>
                <a:spcPts val="900"/>
              </a:spcAft>
              <a:buNone/>
            </a:pPr>
            <a:r>
              <a:rPr lang="en-US" sz="2400" dirty="0">
                <a:solidFill>
                  <a:schemeClr val="bg1">
                    <a:lumMod val="50000"/>
                    <a:lumOff val="50000"/>
                  </a:schemeClr>
                </a:solidFill>
              </a:rPr>
              <a:t>• Animating</a:t>
            </a:r>
          </a:p>
          <a:p>
            <a:pPr marL="225425" indent="0">
              <a:lnSpc>
                <a:spcPct val="100000"/>
              </a:lnSpc>
              <a:spcAft>
                <a:spcPts val="900"/>
              </a:spcAft>
              <a:buNone/>
            </a:pPr>
            <a:r>
              <a:rPr lang="en-US" sz="2400" dirty="0">
                <a:solidFill>
                  <a:schemeClr val="bg1">
                    <a:lumMod val="50000"/>
                    <a:lumOff val="50000"/>
                  </a:schemeClr>
                </a:solidFill>
              </a:rPr>
              <a:t>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C2D1E50-2273-C1D7-88E7-8CB33C3AF0A6}"/>
              </a:ext>
            </a:extLst>
          </p:cNvPr>
          <p:cNvSpPr txBox="1"/>
          <p:nvPr/>
        </p:nvSpPr>
        <p:spPr>
          <a:xfrm>
            <a:off x="3919685" y="5016040"/>
            <a:ext cx="3351872" cy="369332"/>
          </a:xfrm>
          <a:prstGeom prst="rect">
            <a:avLst/>
          </a:prstGeom>
          <a:noFill/>
        </p:spPr>
        <p:txBody>
          <a:bodyPr wrap="square">
            <a:spAutoFit/>
          </a:bodyPr>
          <a:lstStyle/>
          <a:p>
            <a:pPr algn="ctr"/>
            <a:r>
              <a:rPr lang="en-GB" dirty="0">
                <a:solidFill>
                  <a:srgbClr val="5DADFD"/>
                </a:solidFill>
              </a:rPr>
              <a:t>https://tinyurl.com/dtfw-api</a:t>
            </a:r>
          </a:p>
        </p:txBody>
      </p:sp>
      <p:sp>
        <p:nvSpPr>
          <p:cNvPr id="9" name="Content Placeholder 2">
            <a:extLst>
              <a:ext uri="{FF2B5EF4-FFF2-40B4-BE49-F238E27FC236}">
                <a16:creationId xmlns:a16="http://schemas.microsoft.com/office/drawing/2014/main" id="{62CB7831-DA77-D75A-7823-179B9823A8DE}"/>
              </a:ext>
            </a:extLst>
          </p:cNvPr>
          <p:cNvSpPr txBox="1">
            <a:spLocks/>
          </p:cNvSpPr>
          <p:nvPr/>
        </p:nvSpPr>
        <p:spPr>
          <a:xfrm>
            <a:off x="3257549" y="3319758"/>
            <a:ext cx="4681740"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solidFill>
              </a:rPr>
              <a:t>API definitions</a:t>
            </a:r>
          </a:p>
          <a:p>
            <a:pPr marL="0" indent="0" algn="ctr">
              <a:lnSpc>
                <a:spcPct val="100000"/>
              </a:lnSpc>
              <a:spcAft>
                <a:spcPts val="600"/>
              </a:spcAft>
              <a:buNone/>
            </a:pPr>
            <a:r>
              <a:rPr lang="en-US" sz="2400" dirty="0"/>
              <a:t>Actors’ specifications</a:t>
            </a:r>
            <a:br>
              <a:rPr lang="en-US" sz="2400" dirty="0"/>
            </a:br>
            <a:r>
              <a:rPr lang="en-US" sz="2400" dirty="0"/>
              <a:t>Sequence diagrams</a:t>
            </a:r>
            <a:br>
              <a:rPr lang="en-US" sz="2400" dirty="0"/>
            </a:br>
            <a:r>
              <a:rPr lang="en-US" sz="2400" dirty="0"/>
              <a:t>Suggested AWS architectures</a:t>
            </a:r>
          </a:p>
        </p:txBody>
      </p:sp>
      <p:sp>
        <p:nvSpPr>
          <p:cNvPr id="11" name="Content Placeholder 2">
            <a:extLst>
              <a:ext uri="{FF2B5EF4-FFF2-40B4-BE49-F238E27FC236}">
                <a16:creationId xmlns:a16="http://schemas.microsoft.com/office/drawing/2014/main" id="{17CA79CC-29DB-1EBD-4FC5-CB52546931DB}"/>
              </a:ext>
            </a:extLst>
          </p:cNvPr>
          <p:cNvSpPr txBox="1">
            <a:spLocks/>
          </p:cNvSpPr>
          <p:nvPr/>
        </p:nvSpPr>
        <p:spPr>
          <a:xfrm>
            <a:off x="7636419" y="3319758"/>
            <a:ext cx="4256127"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2"/>
                </a:solidFill>
              </a:rPr>
              <a:t>Test bench</a:t>
            </a:r>
          </a:p>
          <a:p>
            <a:pPr marL="0" indent="0" algn="ctr">
              <a:lnSpc>
                <a:spcPct val="100000"/>
              </a:lnSpc>
              <a:spcAft>
                <a:spcPts val="600"/>
              </a:spcAft>
              <a:buNone/>
            </a:pPr>
            <a:r>
              <a:rPr lang="en-US" sz="2400" dirty="0"/>
              <a:t>Real-life examples</a:t>
            </a:r>
            <a:br>
              <a:rPr lang="en-US" sz="2400" dirty="0"/>
            </a:br>
            <a:r>
              <a:rPr lang="en-US" sz="2400" dirty="0"/>
              <a:t>Business ideas</a:t>
            </a:r>
            <a:br>
              <a:rPr lang="en-US" sz="2400" dirty="0"/>
            </a:br>
            <a:r>
              <a:rPr lang="en-US" sz="2400" dirty="0"/>
              <a:t>Data sharing schemas</a:t>
            </a:r>
          </a:p>
        </p:txBody>
      </p:sp>
      <p:sp>
        <p:nvSpPr>
          <p:cNvPr id="12" name="TextBox 11">
            <a:extLst>
              <a:ext uri="{FF2B5EF4-FFF2-40B4-BE49-F238E27FC236}">
                <a16:creationId xmlns:a16="http://schemas.microsoft.com/office/drawing/2014/main" id="{4C6F9B00-20BB-2F69-E4CE-22704E699597}"/>
              </a:ext>
            </a:extLst>
          </p:cNvPr>
          <p:cNvSpPr txBox="1"/>
          <p:nvPr/>
        </p:nvSpPr>
        <p:spPr>
          <a:xfrm>
            <a:off x="8088546" y="5016040"/>
            <a:ext cx="3351872" cy="369332"/>
          </a:xfrm>
          <a:prstGeom prst="rect">
            <a:avLst/>
          </a:prstGeom>
          <a:noFill/>
        </p:spPr>
        <p:txBody>
          <a:bodyPr wrap="square">
            <a:spAutoFit/>
          </a:bodyPr>
          <a:lstStyle/>
          <a:p>
            <a:pPr algn="ctr"/>
            <a:r>
              <a:rPr lang="en-GB" dirty="0">
                <a:solidFill>
                  <a:srgbClr val="5DADFD"/>
                </a:solidFill>
              </a:rPr>
              <a:t>https://tinyurl.com/dtfw-tests</a:t>
            </a:r>
          </a:p>
        </p:txBody>
      </p:sp>
      <p:pic>
        <p:nvPicPr>
          <p:cNvPr id="14" name="Picture 13">
            <a:extLst>
              <a:ext uri="{FF2B5EF4-FFF2-40B4-BE49-F238E27FC236}">
                <a16:creationId xmlns:a16="http://schemas.microsoft.com/office/drawing/2014/main" id="{6B765068-2E97-E6CA-9F96-80412DD5F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3314" y="1059087"/>
            <a:ext cx="2065819" cy="2065819"/>
          </a:xfrm>
          <a:prstGeom prst="rect">
            <a:avLst/>
          </a:prstGeom>
        </p:spPr>
      </p:pic>
      <p:pic>
        <p:nvPicPr>
          <p:cNvPr id="16" name="Picture 15">
            <a:extLst>
              <a:ext uri="{FF2B5EF4-FFF2-40B4-BE49-F238E27FC236}">
                <a16:creationId xmlns:a16="http://schemas.microsoft.com/office/drawing/2014/main" id="{2A2E15A4-7677-C9AE-EC4E-6B45AC30B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711" y="1059086"/>
            <a:ext cx="2065820" cy="2065820"/>
          </a:xfrm>
          <a:prstGeom prst="rect">
            <a:avLst/>
          </a:prstGeom>
        </p:spPr>
      </p:pic>
    </p:spTree>
    <p:extLst>
      <p:ext uri="{BB962C8B-B14F-4D97-AF65-F5344CB8AC3E}">
        <p14:creationId xmlns:p14="http://schemas.microsoft.com/office/powerpoint/2010/main" val="6995950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5400" baseline="-9000" dirty="0">
                <a:solidFill>
                  <a:schemeClr val="bg2">
                    <a:lumMod val="40000"/>
                    <a:lumOff val="60000"/>
                  </a:schemeClr>
                </a:solidFill>
                <a:effectLst>
                  <a:glow>
                    <a:schemeClr val="bg1"/>
                  </a:glow>
                </a:effectLst>
                <a:latin typeface="+mn-lt"/>
                <a:ea typeface="+mn-ea"/>
                <a:cs typeface="+mn-cs"/>
              </a:rPr>
              <a:t>🧑‍🔬 </a:t>
            </a:r>
            <a:r>
              <a:rPr lang="en-US" sz="4000" dirty="0"/>
              <a:t>Test bench</a:t>
            </a:r>
          </a:p>
        </p:txBody>
      </p:sp>
      <p:pic>
        <p:nvPicPr>
          <p:cNvPr id="3" name="Picture 2">
            <a:extLst>
              <a:ext uri="{FF2B5EF4-FFF2-40B4-BE49-F238E27FC236}">
                <a16:creationId xmlns:a16="http://schemas.microsoft.com/office/drawing/2014/main" id="{26A64A34-5BF3-7789-F23A-96612A714BAB}"/>
              </a:ext>
            </a:extLst>
          </p:cNvPr>
          <p:cNvPicPr>
            <a:picLocks noChangeAspect="1"/>
          </p:cNvPicPr>
          <p:nvPr/>
        </p:nvPicPr>
        <p:blipFill>
          <a:blip r:embed="rId3"/>
          <a:stretch>
            <a:fillRect/>
          </a:stretch>
        </p:blipFill>
        <p:spPr>
          <a:xfrm>
            <a:off x="400842" y="1058008"/>
            <a:ext cx="10021784" cy="5039309"/>
          </a:xfrm>
          <a:prstGeom prst="rect">
            <a:avLst/>
          </a:prstGeom>
        </p:spPr>
      </p:pic>
      <p:sp>
        <p:nvSpPr>
          <p:cNvPr id="10" name="Content Placeholder 2">
            <a:extLst>
              <a:ext uri="{FF2B5EF4-FFF2-40B4-BE49-F238E27FC236}">
                <a16:creationId xmlns:a16="http://schemas.microsoft.com/office/drawing/2014/main" id="{9917459E-1DF3-684D-05EB-A889C6F16FAA}"/>
              </a:ext>
            </a:extLst>
          </p:cNvPr>
          <p:cNvSpPr txBox="1">
            <a:spLocks/>
          </p:cNvSpPr>
          <p:nvPr/>
        </p:nvSpPr>
        <p:spPr>
          <a:xfrm>
            <a:off x="10603004" y="5799235"/>
            <a:ext cx="1356134"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Test bench</a:t>
            </a:r>
          </a:p>
        </p:txBody>
      </p:sp>
      <p:pic>
        <p:nvPicPr>
          <p:cNvPr id="11" name="Picture 10">
            <a:extLst>
              <a:ext uri="{FF2B5EF4-FFF2-40B4-BE49-F238E27FC236}">
                <a16:creationId xmlns:a16="http://schemas.microsoft.com/office/drawing/2014/main" id="{62B7AA60-F00E-ED6B-081C-0D57CE1F6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0986" y="4749848"/>
            <a:ext cx="1020172" cy="1020172"/>
          </a:xfrm>
          <a:prstGeom prst="rect">
            <a:avLst/>
          </a:prstGeom>
        </p:spPr>
      </p:pic>
      <p:sp>
        <p:nvSpPr>
          <p:cNvPr id="2" name="Content Placeholder 2">
            <a:extLst>
              <a:ext uri="{FF2B5EF4-FFF2-40B4-BE49-F238E27FC236}">
                <a16:creationId xmlns:a16="http://schemas.microsoft.com/office/drawing/2014/main" id="{3ABEB756-A87C-E5A6-0F9A-10F4629A4255}"/>
              </a:ext>
            </a:extLst>
          </p:cNvPr>
          <p:cNvSpPr txBox="1">
            <a:spLocks/>
          </p:cNvSpPr>
          <p:nvPr/>
        </p:nvSpPr>
        <p:spPr>
          <a:xfrm>
            <a:off x="10460610" y="4195106"/>
            <a:ext cx="1640922"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API definitions</a:t>
            </a:r>
          </a:p>
        </p:txBody>
      </p:sp>
      <p:pic>
        <p:nvPicPr>
          <p:cNvPr id="4" name="Picture 3">
            <a:extLst>
              <a:ext uri="{FF2B5EF4-FFF2-40B4-BE49-F238E27FC236}">
                <a16:creationId xmlns:a16="http://schemas.microsoft.com/office/drawing/2014/main" id="{519FAD6D-9682-C07D-2863-57CB12A04B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0986" y="3154192"/>
            <a:ext cx="1020172" cy="1020172"/>
          </a:xfrm>
          <a:prstGeom prst="rect">
            <a:avLst/>
          </a:prstGeom>
        </p:spPr>
      </p:pic>
    </p:spTree>
    <p:extLst>
      <p:ext uri="{BB962C8B-B14F-4D97-AF65-F5344CB8AC3E}">
        <p14:creationId xmlns:p14="http://schemas.microsoft.com/office/powerpoint/2010/main" val="397858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5400" baseline="-9000" dirty="0">
                <a:solidFill>
                  <a:schemeClr val="bg2">
                    <a:lumMod val="40000"/>
                    <a:lumOff val="60000"/>
                  </a:schemeClr>
                </a:solidFill>
                <a:effectLst>
                  <a:glow>
                    <a:schemeClr val="bg1"/>
                  </a:glow>
                </a:effectLst>
                <a:latin typeface="+mn-lt"/>
                <a:ea typeface="+mn-ea"/>
                <a:cs typeface="+mn-cs"/>
              </a:rPr>
              <a:t>📜 </a:t>
            </a:r>
            <a:r>
              <a:rPr lang="en-US" sz="4000" dirty="0"/>
              <a:t>Manifests</a:t>
            </a:r>
          </a:p>
        </p:txBody>
      </p:sp>
      <p:sp>
        <p:nvSpPr>
          <p:cNvPr id="10" name="Content Placeholder 2">
            <a:extLst>
              <a:ext uri="{FF2B5EF4-FFF2-40B4-BE49-F238E27FC236}">
                <a16:creationId xmlns:a16="http://schemas.microsoft.com/office/drawing/2014/main" id="{9917459E-1DF3-684D-05EB-A889C6F16FAA}"/>
              </a:ext>
            </a:extLst>
          </p:cNvPr>
          <p:cNvSpPr txBox="1">
            <a:spLocks/>
          </p:cNvSpPr>
          <p:nvPr/>
        </p:nvSpPr>
        <p:spPr>
          <a:xfrm>
            <a:off x="10603004" y="5799235"/>
            <a:ext cx="1356134"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Test bench</a:t>
            </a:r>
          </a:p>
        </p:txBody>
      </p:sp>
      <p:pic>
        <p:nvPicPr>
          <p:cNvPr id="11" name="Picture 10">
            <a:extLst>
              <a:ext uri="{FF2B5EF4-FFF2-40B4-BE49-F238E27FC236}">
                <a16:creationId xmlns:a16="http://schemas.microsoft.com/office/drawing/2014/main" id="{62B7AA60-F00E-ED6B-081C-0D57CE1F6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0986" y="4749848"/>
            <a:ext cx="1020172" cy="1020172"/>
          </a:xfrm>
          <a:prstGeom prst="rect">
            <a:avLst/>
          </a:prstGeom>
        </p:spPr>
      </p:pic>
      <p:pic>
        <p:nvPicPr>
          <p:cNvPr id="2" name="Picture 1">
            <a:extLst>
              <a:ext uri="{FF2B5EF4-FFF2-40B4-BE49-F238E27FC236}">
                <a16:creationId xmlns:a16="http://schemas.microsoft.com/office/drawing/2014/main" id="{E1DA5A4A-8522-667B-9E4D-B6A2574E871B}"/>
              </a:ext>
            </a:extLst>
          </p:cNvPr>
          <p:cNvPicPr>
            <a:picLocks noChangeAspect="1"/>
          </p:cNvPicPr>
          <p:nvPr/>
        </p:nvPicPr>
        <p:blipFill>
          <a:blip r:embed="rId4"/>
          <a:stretch>
            <a:fillRect/>
          </a:stretch>
        </p:blipFill>
        <p:spPr>
          <a:xfrm>
            <a:off x="400842" y="1098767"/>
            <a:ext cx="8670377" cy="4959829"/>
          </a:xfrm>
          <a:prstGeom prst="rect">
            <a:avLst/>
          </a:prstGeom>
        </p:spPr>
      </p:pic>
      <p:sp>
        <p:nvSpPr>
          <p:cNvPr id="4" name="Content Placeholder 2">
            <a:extLst>
              <a:ext uri="{FF2B5EF4-FFF2-40B4-BE49-F238E27FC236}">
                <a16:creationId xmlns:a16="http://schemas.microsoft.com/office/drawing/2014/main" id="{42F5D9AE-DF23-A2AA-DE5F-8C025B899831}"/>
              </a:ext>
            </a:extLst>
          </p:cNvPr>
          <p:cNvSpPr txBox="1">
            <a:spLocks/>
          </p:cNvSpPr>
          <p:nvPr/>
        </p:nvSpPr>
        <p:spPr>
          <a:xfrm>
            <a:off x="10460610" y="4195106"/>
            <a:ext cx="1640922"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API definitions</a:t>
            </a:r>
          </a:p>
        </p:txBody>
      </p:sp>
      <p:pic>
        <p:nvPicPr>
          <p:cNvPr id="5" name="Picture 4">
            <a:extLst>
              <a:ext uri="{FF2B5EF4-FFF2-40B4-BE49-F238E27FC236}">
                <a16:creationId xmlns:a16="http://schemas.microsoft.com/office/drawing/2014/main" id="{58E707DC-A94E-F086-182C-D7A6D431E1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0986" y="3154192"/>
            <a:ext cx="1020172" cy="1020172"/>
          </a:xfrm>
          <a:prstGeom prst="rect">
            <a:avLst/>
          </a:prstGeom>
        </p:spPr>
      </p:pic>
    </p:spTree>
    <p:extLst>
      <p:ext uri="{BB962C8B-B14F-4D97-AF65-F5344CB8AC3E}">
        <p14:creationId xmlns:p14="http://schemas.microsoft.com/office/powerpoint/2010/main" val="203133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2839"/>
            <a:ext cx="6391844" cy="652423"/>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5400" baseline="-9000" dirty="0">
                <a:solidFill>
                  <a:schemeClr val="bg2">
                    <a:lumMod val="40000"/>
                    <a:lumOff val="60000"/>
                  </a:schemeClr>
                </a:solidFill>
                <a:effectLst>
                  <a:glow>
                    <a:schemeClr val="bg1"/>
                  </a:glow>
                </a:effectLst>
                <a:latin typeface="+mn-lt"/>
                <a:ea typeface="+mn-ea"/>
                <a:cs typeface="+mn-cs"/>
              </a:rPr>
              <a:t>🤝</a:t>
            </a:r>
            <a:r>
              <a:rPr lang="en-US" sz="4000" dirty="0"/>
              <a:t> DTFW.org schemas</a:t>
            </a:r>
          </a:p>
        </p:txBody>
      </p:sp>
      <p:sp>
        <p:nvSpPr>
          <p:cNvPr id="2" name="Content Placeholder 2">
            <a:extLst>
              <a:ext uri="{FF2B5EF4-FFF2-40B4-BE49-F238E27FC236}">
                <a16:creationId xmlns:a16="http://schemas.microsoft.com/office/drawing/2014/main" id="{B6C4201C-0D80-91A7-D85B-33662D5F5956}"/>
              </a:ext>
            </a:extLst>
          </p:cNvPr>
          <p:cNvSpPr txBox="1">
            <a:spLocks/>
          </p:cNvSpPr>
          <p:nvPr/>
        </p:nvSpPr>
        <p:spPr>
          <a:xfrm>
            <a:off x="1097268" y="1375809"/>
            <a:ext cx="3590039" cy="410638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ts val="3480"/>
              </a:lnSpc>
              <a:spcBef>
                <a:spcPts val="1200"/>
              </a:spcBef>
              <a:spcAft>
                <a:spcPts val="2400"/>
              </a:spcAft>
              <a:buNone/>
            </a:pPr>
            <a:r>
              <a:rPr lang="en-US" sz="2400" dirty="0"/>
              <a:t>🏦 Bank</a:t>
            </a:r>
            <a:br>
              <a:rPr lang="en-US" sz="2400" dirty="0"/>
            </a:br>
            <a:r>
              <a:rPr lang="en-US" sz="2400" dirty="0"/>
              <a:t>🤵 Broker</a:t>
            </a:r>
            <a:br>
              <a:rPr lang="en-US" sz="2400" dirty="0"/>
            </a:br>
            <a:r>
              <a:rPr lang="en-US" sz="2400" dirty="0"/>
              <a:t>💰 Exchange</a:t>
            </a:r>
            <a:br>
              <a:rPr lang="en-US" sz="2400" dirty="0"/>
            </a:br>
            <a:r>
              <a:rPr lang="en-US" sz="2400" dirty="0"/>
              <a:t>🤗 Host</a:t>
            </a:r>
            <a:br>
              <a:rPr lang="en-US" sz="2400" dirty="0"/>
            </a:br>
            <a:r>
              <a:rPr lang="en-US" sz="2400" dirty="0"/>
              <a:t>🖐️ Palm</a:t>
            </a:r>
            <a:br>
              <a:rPr lang="en-US" sz="2400" dirty="0"/>
            </a:br>
            <a:r>
              <a:rPr lang="en-US" sz="2400" dirty="0"/>
              <a:t>💳 Pay</a:t>
            </a:r>
            <a:br>
              <a:rPr lang="en-US" sz="2400" dirty="0"/>
            </a:br>
            <a:r>
              <a:rPr lang="en-US" sz="2400" dirty="0"/>
              <a:t>🧢 </a:t>
            </a:r>
            <a:r>
              <a:rPr lang="en-US" sz="2400" dirty="0">
                <a:solidFill>
                  <a:schemeClr val="accent3"/>
                </a:solidFill>
              </a:rPr>
              <a:t>Profile</a:t>
            </a:r>
            <a:br>
              <a:rPr lang="en-US" sz="2400" dirty="0"/>
            </a:br>
            <a:r>
              <a:rPr lang="en-US" sz="2400" dirty="0"/>
              <a:t>📦 Storage</a:t>
            </a:r>
            <a:br>
              <a:rPr lang="en-US" sz="2400" dirty="0"/>
            </a:br>
            <a:r>
              <a:rPr lang="en-US" sz="2400" dirty="0"/>
              <a:t>📶 Wi-Fi</a:t>
            </a:r>
          </a:p>
        </p:txBody>
      </p:sp>
      <p:pic>
        <p:nvPicPr>
          <p:cNvPr id="5" name="Picture 4">
            <a:extLst>
              <a:ext uri="{FF2B5EF4-FFF2-40B4-BE49-F238E27FC236}">
                <a16:creationId xmlns:a16="http://schemas.microsoft.com/office/drawing/2014/main" id="{EAACCE8C-BDB9-5E4A-CFC2-8B8D26629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4566" y="388920"/>
            <a:ext cx="1086592" cy="1086592"/>
          </a:xfrm>
          <a:prstGeom prst="rect">
            <a:avLst/>
          </a:prstGeom>
        </p:spPr>
      </p:pic>
      <p:sp>
        <p:nvSpPr>
          <p:cNvPr id="7" name="Left Brace 6">
            <a:extLst>
              <a:ext uri="{FF2B5EF4-FFF2-40B4-BE49-F238E27FC236}">
                <a16:creationId xmlns:a16="http://schemas.microsoft.com/office/drawing/2014/main" id="{965B9850-1738-582C-4BBB-A9387B42C815}"/>
              </a:ext>
            </a:extLst>
          </p:cNvPr>
          <p:cNvSpPr/>
          <p:nvPr/>
        </p:nvSpPr>
        <p:spPr>
          <a:xfrm>
            <a:off x="3016331" y="1058900"/>
            <a:ext cx="866899" cy="4803542"/>
          </a:xfrm>
          <a:prstGeom prst="leftBrace">
            <a:avLst>
              <a:gd name="adj1" fmla="val 8333"/>
              <a:gd name="adj2" fmla="val 67726"/>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CAC6CDFD-35AE-4D88-29AE-C07898BEEB35}"/>
              </a:ext>
            </a:extLst>
          </p:cNvPr>
          <p:cNvSpPr txBox="1">
            <a:spLocks/>
          </p:cNvSpPr>
          <p:nvPr/>
        </p:nvSpPr>
        <p:spPr>
          <a:xfrm>
            <a:off x="10434256" y="1475512"/>
            <a:ext cx="1640922" cy="58477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DTFW.org</a:t>
            </a:r>
            <a:br>
              <a:rPr lang="en-US" sz="1600" dirty="0">
                <a:solidFill>
                  <a:schemeClr val="bg2">
                    <a:lumMod val="40000"/>
                    <a:lumOff val="60000"/>
                  </a:schemeClr>
                </a:solidFill>
              </a:rPr>
            </a:br>
            <a:r>
              <a:rPr lang="en-US" sz="1600" dirty="0">
                <a:solidFill>
                  <a:schemeClr val="bg2">
                    <a:lumMod val="40000"/>
                    <a:lumOff val="60000"/>
                  </a:schemeClr>
                </a:solidFill>
              </a:rPr>
              <a:t>schemas</a:t>
            </a:r>
          </a:p>
        </p:txBody>
      </p:sp>
      <p:sp>
        <p:nvSpPr>
          <p:cNvPr id="13" name="TextBox 12">
            <a:extLst>
              <a:ext uri="{FF2B5EF4-FFF2-40B4-BE49-F238E27FC236}">
                <a16:creationId xmlns:a16="http://schemas.microsoft.com/office/drawing/2014/main" id="{85F2DF49-1639-4F3C-78D0-2306AD0F341E}"/>
              </a:ext>
            </a:extLst>
          </p:cNvPr>
          <p:cNvSpPr txBox="1"/>
          <p:nvPr/>
        </p:nvSpPr>
        <p:spPr>
          <a:xfrm>
            <a:off x="3727200" y="1412170"/>
            <a:ext cx="2802310" cy="4247317"/>
          </a:xfrm>
          <a:prstGeom prst="rect">
            <a:avLst/>
          </a:prstGeom>
          <a:noFill/>
        </p:spPr>
        <p:txBody>
          <a:bodyPr wrap="square">
            <a:spAutoFit/>
          </a:bodyPr>
          <a:lstStyle/>
          <a:p>
            <a:pPr algn="l"/>
            <a:r>
              <a:rPr lang="en-GB" b="0" i="0" dirty="0">
                <a:effectLst/>
              </a:rPr>
              <a:t>🧩 /PROFILE</a:t>
            </a:r>
          </a:p>
          <a:p>
            <a:pPr algn="l"/>
            <a:r>
              <a:rPr lang="en-GB" b="0" i="0" dirty="0">
                <a:effectLst/>
              </a:rPr>
              <a:t>🧩 //DELIVERY</a:t>
            </a:r>
          </a:p>
          <a:p>
            <a:pPr algn="l"/>
            <a:r>
              <a:rPr lang="en-GB" b="0" i="0" dirty="0">
                <a:effectLst/>
              </a:rPr>
              <a:t>🧩 //BILLING</a:t>
            </a:r>
          </a:p>
          <a:p>
            <a:pPr algn="l"/>
            <a:r>
              <a:rPr lang="en-GB" b="0" i="0" dirty="0">
                <a:effectLst/>
              </a:rPr>
              <a:t>🧩 //EMERGENCY</a:t>
            </a:r>
          </a:p>
          <a:p>
            <a:pPr algn="l"/>
            <a:r>
              <a:rPr lang="en-GB" b="0" i="0" dirty="0">
                <a:effectLst/>
              </a:rPr>
              <a:t>🧩 //ALLERGIES</a:t>
            </a:r>
          </a:p>
          <a:p>
            <a:pPr algn="l"/>
            <a:r>
              <a:rPr lang="en-GB" b="0" i="0" dirty="0">
                <a:effectLst/>
              </a:rPr>
              <a:t>🧩 //PHONE</a:t>
            </a:r>
          </a:p>
          <a:p>
            <a:pPr algn="l"/>
            <a:r>
              <a:rPr lang="en-GB" b="0" i="0" dirty="0">
                <a:effectLst/>
              </a:rPr>
              <a:t>🧩 //BOOKING</a:t>
            </a:r>
          </a:p>
          <a:p>
            <a:pPr algn="l"/>
            <a:r>
              <a:rPr lang="en-GB" b="0" i="0" dirty="0">
                <a:effectLst/>
              </a:rPr>
              <a:t>🧩 </a:t>
            </a:r>
            <a:r>
              <a:rPr lang="en-GB" b="0" i="0" dirty="0">
                <a:solidFill>
                  <a:schemeClr val="accent3"/>
                </a:solidFill>
                <a:effectLst/>
              </a:rPr>
              <a:t>//MEALS</a:t>
            </a:r>
          </a:p>
          <a:p>
            <a:pPr algn="l"/>
            <a:r>
              <a:rPr lang="en-GB" b="0" i="0" dirty="0">
                <a:effectLst/>
              </a:rPr>
              <a:t>🧩 //SOCIAL/NAME</a:t>
            </a:r>
          </a:p>
          <a:p>
            <a:pPr algn="l"/>
            <a:r>
              <a:rPr lang="en-GB" b="0" i="0" dirty="0">
                <a:effectLst/>
              </a:rPr>
              <a:t>🧩 //SOCIAL/FRIENDLY</a:t>
            </a:r>
          </a:p>
          <a:p>
            <a:pPr algn="l"/>
            <a:r>
              <a:rPr lang="en-GB" b="0" i="0" dirty="0">
                <a:effectLst/>
              </a:rPr>
              <a:t>🧩 //PARKING</a:t>
            </a:r>
          </a:p>
          <a:p>
            <a:pPr algn="l"/>
            <a:r>
              <a:rPr lang="en-GB" b="0" i="0" dirty="0">
                <a:effectLst/>
              </a:rPr>
              <a:t>🧩 //TRAVEL/GROUP</a:t>
            </a:r>
          </a:p>
          <a:p>
            <a:pPr algn="l"/>
            <a:r>
              <a:rPr lang="en-GB" b="0" i="0" dirty="0">
                <a:effectLst/>
              </a:rPr>
              <a:t>🧩 //TRAVEL/SEAT</a:t>
            </a:r>
          </a:p>
          <a:p>
            <a:pPr algn="l"/>
            <a:r>
              <a:rPr lang="en-GB" b="0" i="0" dirty="0">
                <a:effectLst/>
              </a:rPr>
              <a:t>🧩 //TRAVEL/TAXI</a:t>
            </a:r>
          </a:p>
          <a:p>
            <a:pPr algn="l"/>
            <a:r>
              <a:rPr lang="en-GB" b="0" i="0" dirty="0">
                <a:effectLst/>
              </a:rPr>
              <a:t>🧩 //TRAVEL/PLACE</a:t>
            </a:r>
          </a:p>
        </p:txBody>
      </p:sp>
      <p:sp>
        <p:nvSpPr>
          <p:cNvPr id="14" name="Left Brace 13">
            <a:extLst>
              <a:ext uri="{FF2B5EF4-FFF2-40B4-BE49-F238E27FC236}">
                <a16:creationId xmlns:a16="http://schemas.microsoft.com/office/drawing/2014/main" id="{452DC76B-B116-A257-2458-A9834E20ED67}"/>
              </a:ext>
            </a:extLst>
          </p:cNvPr>
          <p:cNvSpPr/>
          <p:nvPr/>
        </p:nvSpPr>
        <p:spPr>
          <a:xfrm>
            <a:off x="558497" y="1187533"/>
            <a:ext cx="696426" cy="4412579"/>
          </a:xfrm>
          <a:prstGeom prst="leftBrace">
            <a:avLst>
              <a:gd name="adj1" fmla="val 8333"/>
              <a:gd name="adj2" fmla="val 49444"/>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Left Brace 14">
            <a:extLst>
              <a:ext uri="{FF2B5EF4-FFF2-40B4-BE49-F238E27FC236}">
                <a16:creationId xmlns:a16="http://schemas.microsoft.com/office/drawing/2014/main" id="{F2FD88C5-9465-5C80-E199-809669B2037C}"/>
              </a:ext>
            </a:extLst>
          </p:cNvPr>
          <p:cNvSpPr/>
          <p:nvPr/>
        </p:nvSpPr>
        <p:spPr>
          <a:xfrm>
            <a:off x="6281072" y="2020755"/>
            <a:ext cx="866899" cy="3970319"/>
          </a:xfrm>
          <a:prstGeom prst="leftBrace">
            <a:avLst>
              <a:gd name="adj1" fmla="val 8333"/>
              <a:gd name="adj2" fmla="val 37479"/>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8" name="Picture 17">
            <a:extLst>
              <a:ext uri="{FF2B5EF4-FFF2-40B4-BE49-F238E27FC236}">
                <a16:creationId xmlns:a16="http://schemas.microsoft.com/office/drawing/2014/main" id="{6398DC45-3B5B-AEF2-F804-5CA8A028A4B7}"/>
              </a:ext>
            </a:extLst>
          </p:cNvPr>
          <p:cNvPicPr>
            <a:picLocks noChangeAspect="1"/>
          </p:cNvPicPr>
          <p:nvPr/>
        </p:nvPicPr>
        <p:blipFill>
          <a:blip r:embed="rId4"/>
          <a:stretch>
            <a:fillRect/>
          </a:stretch>
        </p:blipFill>
        <p:spPr>
          <a:xfrm>
            <a:off x="6986099" y="2285064"/>
            <a:ext cx="7188200" cy="3441700"/>
          </a:xfrm>
          <a:prstGeom prst="rect">
            <a:avLst/>
          </a:prstGeom>
        </p:spPr>
      </p:pic>
    </p:spTree>
    <p:extLst>
      <p:ext uri="{BB962C8B-B14F-4D97-AF65-F5344CB8AC3E}">
        <p14:creationId xmlns:p14="http://schemas.microsoft.com/office/powerpoint/2010/main" val="257727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4.16667E-7 0 L 0.00846 0 " pathEditMode="relative" rAng="0" ptsTypes="AA">
                                      <p:cBhvr>
                                        <p:cTn id="9" dur="500" spd="-100000" fill="hold"/>
                                        <p:tgtEl>
                                          <p:spTgt spid="2"/>
                                        </p:tgtEl>
                                        <p:attrNameLst>
                                          <p:attrName>ppt_x</p:attrName>
                                          <p:attrName>ppt_y</p:attrName>
                                        </p:attrNameLst>
                                      </p:cBhvr>
                                      <p:rCtr x="417"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animBg="1"/>
      <p:bldP spid="8" grpId="0"/>
      <p:bldP spid="13" grpId="0"/>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API definitions</a:t>
            </a:r>
          </a:p>
        </p:txBody>
      </p:sp>
      <p:sp>
        <p:nvSpPr>
          <p:cNvPr id="9" name="Content Placeholder 2">
            <a:extLst>
              <a:ext uri="{FF2B5EF4-FFF2-40B4-BE49-F238E27FC236}">
                <a16:creationId xmlns:a16="http://schemas.microsoft.com/office/drawing/2014/main" id="{B0E5E8AE-2F4B-B3F5-397E-7789CBA2750D}"/>
              </a:ext>
            </a:extLst>
          </p:cNvPr>
          <p:cNvSpPr txBox="1">
            <a:spLocks/>
          </p:cNvSpPr>
          <p:nvPr/>
        </p:nvSpPr>
        <p:spPr>
          <a:xfrm>
            <a:off x="10460610" y="4195106"/>
            <a:ext cx="1640922"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API definitions</a:t>
            </a:r>
          </a:p>
        </p:txBody>
      </p:sp>
      <p:sp>
        <p:nvSpPr>
          <p:cNvPr id="10" name="Content Placeholder 2">
            <a:extLst>
              <a:ext uri="{FF2B5EF4-FFF2-40B4-BE49-F238E27FC236}">
                <a16:creationId xmlns:a16="http://schemas.microsoft.com/office/drawing/2014/main" id="{9917459E-1DF3-684D-05EB-A889C6F16FAA}"/>
              </a:ext>
            </a:extLst>
          </p:cNvPr>
          <p:cNvSpPr txBox="1">
            <a:spLocks/>
          </p:cNvSpPr>
          <p:nvPr/>
        </p:nvSpPr>
        <p:spPr>
          <a:xfrm>
            <a:off x="10603004" y="5799235"/>
            <a:ext cx="1356134"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Test bench</a:t>
            </a:r>
          </a:p>
        </p:txBody>
      </p:sp>
      <p:pic>
        <p:nvPicPr>
          <p:cNvPr id="11" name="Picture 10">
            <a:extLst>
              <a:ext uri="{FF2B5EF4-FFF2-40B4-BE49-F238E27FC236}">
                <a16:creationId xmlns:a16="http://schemas.microsoft.com/office/drawing/2014/main" id="{62B7AA60-F00E-ED6B-081C-0D57CE1F6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0986" y="4749848"/>
            <a:ext cx="1020172" cy="1020172"/>
          </a:xfrm>
          <a:prstGeom prst="rect">
            <a:avLst/>
          </a:prstGeom>
        </p:spPr>
      </p:pic>
      <p:pic>
        <p:nvPicPr>
          <p:cNvPr id="17" name="Picture 16">
            <a:extLst>
              <a:ext uri="{FF2B5EF4-FFF2-40B4-BE49-F238E27FC236}">
                <a16:creationId xmlns:a16="http://schemas.microsoft.com/office/drawing/2014/main" id="{79400508-126E-0BCE-3149-F92B599F4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0986" y="3154192"/>
            <a:ext cx="1020172" cy="1020172"/>
          </a:xfrm>
          <a:prstGeom prst="rect">
            <a:avLst/>
          </a:prstGeom>
        </p:spPr>
      </p:pic>
      <p:pic>
        <p:nvPicPr>
          <p:cNvPr id="18" name="Picture 17">
            <a:extLst>
              <a:ext uri="{FF2B5EF4-FFF2-40B4-BE49-F238E27FC236}">
                <a16:creationId xmlns:a16="http://schemas.microsoft.com/office/drawing/2014/main" id="{BD72593B-0866-6B0D-9B41-2E99C357BAEB}"/>
              </a:ext>
            </a:extLst>
          </p:cNvPr>
          <p:cNvPicPr>
            <a:picLocks noChangeAspect="1"/>
          </p:cNvPicPr>
          <p:nvPr/>
        </p:nvPicPr>
        <p:blipFill rotWithShape="1">
          <a:blip r:embed="rId5"/>
          <a:srcRect l="288" r="149"/>
          <a:stretch/>
        </p:blipFill>
        <p:spPr>
          <a:xfrm>
            <a:off x="400842" y="1055796"/>
            <a:ext cx="6305550" cy="4912716"/>
          </a:xfrm>
          <a:prstGeom prst="rect">
            <a:avLst/>
          </a:prstGeom>
        </p:spPr>
      </p:pic>
    </p:spTree>
    <p:extLst>
      <p:ext uri="{BB962C8B-B14F-4D97-AF65-F5344CB8AC3E}">
        <p14:creationId xmlns:p14="http://schemas.microsoft.com/office/powerpoint/2010/main" val="237010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API definitions</a:t>
            </a:r>
          </a:p>
        </p:txBody>
      </p:sp>
      <p:sp>
        <p:nvSpPr>
          <p:cNvPr id="9" name="Content Placeholder 2">
            <a:extLst>
              <a:ext uri="{FF2B5EF4-FFF2-40B4-BE49-F238E27FC236}">
                <a16:creationId xmlns:a16="http://schemas.microsoft.com/office/drawing/2014/main" id="{B0E5E8AE-2F4B-B3F5-397E-7789CBA2750D}"/>
              </a:ext>
            </a:extLst>
          </p:cNvPr>
          <p:cNvSpPr txBox="1">
            <a:spLocks/>
          </p:cNvSpPr>
          <p:nvPr/>
        </p:nvSpPr>
        <p:spPr>
          <a:xfrm>
            <a:off x="10460610" y="4195106"/>
            <a:ext cx="1640922"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API definitions</a:t>
            </a:r>
          </a:p>
        </p:txBody>
      </p:sp>
      <p:sp>
        <p:nvSpPr>
          <p:cNvPr id="10" name="Content Placeholder 2">
            <a:extLst>
              <a:ext uri="{FF2B5EF4-FFF2-40B4-BE49-F238E27FC236}">
                <a16:creationId xmlns:a16="http://schemas.microsoft.com/office/drawing/2014/main" id="{9917459E-1DF3-684D-05EB-A889C6F16FAA}"/>
              </a:ext>
            </a:extLst>
          </p:cNvPr>
          <p:cNvSpPr txBox="1">
            <a:spLocks/>
          </p:cNvSpPr>
          <p:nvPr/>
        </p:nvSpPr>
        <p:spPr>
          <a:xfrm>
            <a:off x="10603004" y="5799235"/>
            <a:ext cx="1356134"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Test bench</a:t>
            </a:r>
          </a:p>
        </p:txBody>
      </p:sp>
      <p:pic>
        <p:nvPicPr>
          <p:cNvPr id="11" name="Picture 10">
            <a:extLst>
              <a:ext uri="{FF2B5EF4-FFF2-40B4-BE49-F238E27FC236}">
                <a16:creationId xmlns:a16="http://schemas.microsoft.com/office/drawing/2014/main" id="{62B7AA60-F00E-ED6B-081C-0D57CE1F6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0986" y="4749848"/>
            <a:ext cx="1020172" cy="1020172"/>
          </a:xfrm>
          <a:prstGeom prst="rect">
            <a:avLst/>
          </a:prstGeom>
        </p:spPr>
      </p:pic>
      <p:pic>
        <p:nvPicPr>
          <p:cNvPr id="17" name="Picture 16">
            <a:extLst>
              <a:ext uri="{FF2B5EF4-FFF2-40B4-BE49-F238E27FC236}">
                <a16:creationId xmlns:a16="http://schemas.microsoft.com/office/drawing/2014/main" id="{79400508-126E-0BCE-3149-F92B599F4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0986" y="3154192"/>
            <a:ext cx="1020172" cy="1020172"/>
          </a:xfrm>
          <a:prstGeom prst="rect">
            <a:avLst/>
          </a:prstGeom>
        </p:spPr>
      </p:pic>
      <p:pic>
        <p:nvPicPr>
          <p:cNvPr id="18" name="Picture 17">
            <a:extLst>
              <a:ext uri="{FF2B5EF4-FFF2-40B4-BE49-F238E27FC236}">
                <a16:creationId xmlns:a16="http://schemas.microsoft.com/office/drawing/2014/main" id="{BD72593B-0866-6B0D-9B41-2E99C357BAEB}"/>
              </a:ext>
            </a:extLst>
          </p:cNvPr>
          <p:cNvPicPr>
            <a:picLocks noChangeAspect="1"/>
          </p:cNvPicPr>
          <p:nvPr/>
        </p:nvPicPr>
        <p:blipFill rotWithShape="1">
          <a:blip r:embed="rId5"/>
          <a:srcRect l="288" r="149"/>
          <a:stretch/>
        </p:blipFill>
        <p:spPr>
          <a:xfrm>
            <a:off x="3300398" y="1074902"/>
            <a:ext cx="6305550" cy="4912716"/>
          </a:xfrm>
          <a:prstGeom prst="rect">
            <a:avLst/>
          </a:prstGeom>
        </p:spPr>
      </p:pic>
      <p:sp>
        <p:nvSpPr>
          <p:cNvPr id="19" name="Left Brace 18">
            <a:extLst>
              <a:ext uri="{FF2B5EF4-FFF2-40B4-BE49-F238E27FC236}">
                <a16:creationId xmlns:a16="http://schemas.microsoft.com/office/drawing/2014/main" id="{B650128A-9C02-8E8D-BFCD-6A4ADC88F72C}"/>
              </a:ext>
            </a:extLst>
          </p:cNvPr>
          <p:cNvSpPr/>
          <p:nvPr/>
        </p:nvSpPr>
        <p:spPr>
          <a:xfrm flipH="1">
            <a:off x="2612601" y="1340967"/>
            <a:ext cx="498731" cy="4208524"/>
          </a:xfrm>
          <a:prstGeom prst="leftBrace">
            <a:avLst>
              <a:gd name="adj1" fmla="val 8333"/>
              <a:gd name="adj2" fmla="val 43955"/>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8FB5682D-E6A9-ABFB-C149-1D198169795E}"/>
              </a:ext>
            </a:extLst>
          </p:cNvPr>
          <p:cNvSpPr txBox="1"/>
          <p:nvPr/>
        </p:nvSpPr>
        <p:spPr>
          <a:xfrm>
            <a:off x="545927" y="1340967"/>
            <a:ext cx="2126021" cy="4208524"/>
          </a:xfrm>
          <a:prstGeom prst="rect">
            <a:avLst/>
          </a:prstGeom>
          <a:noFill/>
        </p:spPr>
        <p:txBody>
          <a:bodyPr wrap="square">
            <a:spAutoFit/>
          </a:bodyPr>
          <a:lstStyle/>
          <a:p>
            <a:pPr>
              <a:lnSpc>
                <a:spcPct val="150000"/>
              </a:lnSpc>
            </a:pPr>
            <a:r>
              <a:rPr lang="en-GB" dirty="0"/>
              <a:t>👉 Responsibilities</a:t>
            </a:r>
            <a:br>
              <a:rPr lang="en-GB" dirty="0"/>
            </a:br>
            <a:r>
              <a:rPr lang="en-GB" dirty="0"/>
              <a:t>🖥️ Screens</a:t>
            </a:r>
            <a:br>
              <a:rPr lang="en-GB" dirty="0"/>
            </a:br>
            <a:r>
              <a:rPr lang="en-GB" dirty="0"/>
              <a:t>⚙️ Sequence flows</a:t>
            </a:r>
            <a:br>
              <a:rPr lang="en-GB" dirty="0"/>
            </a:br>
            <a:r>
              <a:rPr lang="en-GB" dirty="0"/>
              <a:t>🗺️ Architectures</a:t>
            </a:r>
            <a:br>
              <a:rPr lang="en-GB" dirty="0"/>
            </a:br>
            <a:r>
              <a:rPr lang="en-GB" dirty="0"/>
              <a:t>😃 Talkers</a:t>
            </a:r>
            <a:br>
              <a:rPr lang="en-GB" dirty="0"/>
            </a:br>
            <a:r>
              <a:rPr lang="en-GB" dirty="0"/>
              <a:t>🧠 Definitions</a:t>
            </a:r>
            <a:br>
              <a:rPr lang="en-GB" dirty="0"/>
            </a:br>
            <a:r>
              <a:rPr lang="en-GB" dirty="0"/>
              <a:t>🪣 Persistence</a:t>
            </a:r>
            <a:br>
              <a:rPr lang="en-GB" dirty="0"/>
            </a:br>
            <a:r>
              <a:rPr lang="en-GB" dirty="0"/>
              <a:t>🅰️ API methods</a:t>
            </a:r>
            <a:br>
              <a:rPr lang="en-GB" dirty="0"/>
            </a:br>
            <a:r>
              <a:rPr lang="en-GB" dirty="0"/>
              <a:t>  - 🚀 Synchronous     </a:t>
            </a:r>
          </a:p>
          <a:p>
            <a:pPr>
              <a:lnSpc>
                <a:spcPct val="150000"/>
              </a:lnSpc>
            </a:pPr>
            <a:r>
              <a:rPr lang="en-GB" dirty="0"/>
              <a:t>  - 🐌 Async</a:t>
            </a:r>
            <a:endParaRPr lang="en-GB" b="0" i="0" dirty="0">
              <a:effectLst/>
            </a:endParaRPr>
          </a:p>
        </p:txBody>
      </p:sp>
    </p:spTree>
    <p:extLst>
      <p:ext uri="{BB962C8B-B14F-4D97-AF65-F5344CB8AC3E}">
        <p14:creationId xmlns:p14="http://schemas.microsoft.com/office/powerpoint/2010/main" val="442367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1124821" y="2385638"/>
            <a:ext cx="6935451" cy="2086725"/>
          </a:xfrm>
        </p:spPr>
        <p:txBody>
          <a:bodyPr/>
          <a:lstStyle/>
          <a:p>
            <a:r>
              <a:rPr lang="en-US" dirty="0"/>
              <a:t>How many organizations did you see in the video?</a:t>
            </a:r>
          </a:p>
        </p:txBody>
      </p:sp>
    </p:spTree>
    <p:extLst>
      <p:ext uri="{BB962C8B-B14F-4D97-AF65-F5344CB8AC3E}">
        <p14:creationId xmlns:p14="http://schemas.microsoft.com/office/powerpoint/2010/main" val="20353780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7C72-DF75-FFD7-36E8-2C61F71E15CC}"/>
              </a:ext>
            </a:extLst>
          </p:cNvPr>
          <p:cNvSpPr txBox="1">
            <a:spLocks/>
          </p:cNvSpPr>
          <p:nvPr/>
        </p:nvSpPr>
        <p:spPr>
          <a:xfrm>
            <a:off x="777339" y="1903270"/>
            <a:ext cx="3609975" cy="723899"/>
          </a:xfrm>
          <a:prstGeom prst="rect">
            <a:avLst/>
          </a:prstGeom>
        </p:spPr>
        <p:txBody>
          <a:bodyPr vert="horz" lIns="91440" tIns="45720" rIns="91440" bIns="45720" rtlCol="0" anchor="ctr" anchorCtr="0">
            <a:noAutofit/>
          </a:bodyPr>
          <a:lstStyle>
            <a:lvl1pPr>
              <a:lnSpc>
                <a:spcPct val="90000"/>
              </a:lnSpc>
              <a:spcBef>
                <a:spcPct val="0"/>
              </a:spcBef>
              <a:buNone/>
              <a:defRPr sz="4000">
                <a:latin typeface="+mj-lt"/>
                <a:ea typeface="+mj-ea"/>
                <a:cs typeface="+mj-cs"/>
              </a:defRPr>
            </a:lvl1pPr>
          </a:lstStyle>
          <a:p>
            <a:r>
              <a:rPr lang="en-US" sz="3600" dirty="0"/>
              <a:t>Learn more</a:t>
            </a:r>
          </a:p>
        </p:txBody>
      </p:sp>
      <p:sp>
        <p:nvSpPr>
          <p:cNvPr id="3" name="Content Placeholder 2">
            <a:extLst>
              <a:ext uri="{FF2B5EF4-FFF2-40B4-BE49-F238E27FC236}">
                <a16:creationId xmlns:a16="http://schemas.microsoft.com/office/drawing/2014/main" id="{689BB7CA-F5C9-02D6-0F32-2DB36807B306}"/>
              </a:ext>
            </a:extLst>
          </p:cNvPr>
          <p:cNvSpPr txBox="1">
            <a:spLocks/>
          </p:cNvSpPr>
          <p:nvPr/>
        </p:nvSpPr>
        <p:spPr>
          <a:xfrm>
            <a:off x="4387314" y="1915145"/>
            <a:ext cx="6215246" cy="7017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1000"/>
              </a:spcAft>
              <a:buClrTx/>
              <a:buSzPct val="90000"/>
              <a:buNone/>
              <a:tabLst/>
              <a:defRPr/>
            </a:pPr>
            <a:r>
              <a:rPr kumimoji="0" lang="en-US" sz="2400" b="1" i="0" u="none" strike="noStrike" kern="1200" cap="none" spc="0" normalizeH="0" baseline="0" noProof="0" dirty="0">
                <a:ln>
                  <a:noFill/>
                </a:ln>
                <a:solidFill>
                  <a:prstClr val="white"/>
                </a:solidFill>
                <a:effectLst/>
                <a:uLnTx/>
                <a:uFillTx/>
                <a:latin typeface="Amazon Ember"/>
                <a:ea typeface="+mn-ea"/>
                <a:cs typeface="+mn-cs"/>
              </a:rPr>
              <a:t>AWS Travel and Hospitality</a:t>
            </a:r>
            <a:br>
              <a:rPr kumimoji="0" lang="en-US" sz="2400" b="0" i="0" u="none" strike="noStrike" kern="1200" cap="none" spc="0" normalizeH="0" baseline="0" noProof="0" dirty="0">
                <a:ln>
                  <a:noFill/>
                </a:ln>
                <a:solidFill>
                  <a:prstClr val="white"/>
                </a:solidFill>
                <a:effectLst/>
                <a:uLnTx/>
                <a:uFillTx/>
                <a:latin typeface="Amazon Ember"/>
                <a:ea typeface="+mn-ea"/>
                <a:cs typeface="+mn-cs"/>
              </a:rPr>
            </a:br>
            <a:r>
              <a:rPr kumimoji="0" lang="en-US" sz="2000" b="0" i="0" u="none" strike="noStrike" kern="1200" cap="none" spc="0" normalizeH="0" baseline="0" noProof="0" dirty="0">
                <a:ln>
                  <a:noFill/>
                </a:ln>
                <a:solidFill>
                  <a:prstClr val="white"/>
                </a:solidFill>
                <a:effectLst/>
                <a:uLnTx/>
                <a:uFillTx/>
                <a:latin typeface="Amazon Ember"/>
                <a:ea typeface="+mn-ea"/>
                <a:cs typeface="+mn-cs"/>
                <a:hlinkClick r:id="rId3"/>
              </a:rPr>
              <a:t>https://aws.amazon.com/travel-and-hospitality/</a:t>
            </a:r>
            <a:r>
              <a:rPr kumimoji="0" lang="en-US" sz="2000" b="0" i="0" u="none" strike="noStrike" kern="1200" cap="none" spc="0" normalizeH="0" baseline="0" noProof="0" dirty="0">
                <a:ln>
                  <a:noFill/>
                </a:ln>
                <a:solidFill>
                  <a:prstClr val="white"/>
                </a:solidFill>
                <a:effectLst/>
                <a:uLnTx/>
                <a:uFillTx/>
                <a:latin typeface="Amazon Ember"/>
                <a:ea typeface="+mn-ea"/>
                <a:cs typeface="+mn-cs"/>
              </a:rPr>
              <a:t> </a:t>
            </a:r>
          </a:p>
        </p:txBody>
      </p:sp>
      <p:cxnSp>
        <p:nvCxnSpPr>
          <p:cNvPr id="6" name="Straight Connector 5">
            <a:extLst>
              <a:ext uri="{FF2B5EF4-FFF2-40B4-BE49-F238E27FC236}">
                <a16:creationId xmlns:a16="http://schemas.microsoft.com/office/drawing/2014/main" id="{065AB2D2-2942-9EE3-11FF-783E2C728688}"/>
              </a:ext>
            </a:extLst>
          </p:cNvPr>
          <p:cNvCxnSpPr/>
          <p:nvPr/>
        </p:nvCxnSpPr>
        <p:spPr>
          <a:xfrm>
            <a:off x="3876675" y="1087958"/>
            <a:ext cx="0" cy="5038403"/>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8847A22-C6CC-87F5-F72F-064DD8312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893" y="2956955"/>
            <a:ext cx="1632857" cy="1632857"/>
          </a:xfrm>
          <a:prstGeom prst="rect">
            <a:avLst/>
          </a:prstGeom>
        </p:spPr>
      </p:pic>
    </p:spTree>
    <p:extLst>
      <p:ext uri="{BB962C8B-B14F-4D97-AF65-F5344CB8AC3E}">
        <p14:creationId xmlns:p14="http://schemas.microsoft.com/office/powerpoint/2010/main" val="190314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grpId="1" nodeType="withEffect">
                                  <p:stCondLst>
                                    <p:cond delay="0"/>
                                  </p:stCondLst>
                                  <p:childTnLst>
                                    <p:animMotion origin="layout" path="M -3.54167E-6 -4.07407E-6 L 0.00847 -4.07407E-6 " pathEditMode="relative" rAng="0" ptsTypes="AA">
                                      <p:cBhvr>
                                        <p:cTn id="9" dur="500" spd="-100000" fill="hold"/>
                                        <p:tgtEl>
                                          <p:spTgt spid="3"/>
                                        </p:tgtEl>
                                        <p:attrNameLst>
                                          <p:attrName>ppt_x</p:attrName>
                                          <p:attrName>ppt_y</p:attrName>
                                        </p:attrNameLst>
                                      </p:cBhvr>
                                      <p:rCtr x="417"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35" presetClass="path" presetSubtype="0" decel="100000" fill="hold" grpId="1" nodeType="withEffect">
                                  <p:stCondLst>
                                    <p:cond delay="0"/>
                                  </p:stCondLst>
                                  <p:childTnLst>
                                    <p:animMotion origin="layout" path="M 1.04167E-6 -4.07407E-6 L -0.00833 -4.07407E-6 " pathEditMode="relative" rAng="0" ptsTypes="AA">
                                      <p:cBhvr>
                                        <p:cTn id="14" dur="500" spd="-100000" fill="hold"/>
                                        <p:tgtEl>
                                          <p:spTgt spid="2"/>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1981E5-D13A-4CC8-8B4D-869B18FC1042}"/>
              </a:ext>
            </a:extLst>
          </p:cNvPr>
          <p:cNvSpPr>
            <a:spLocks noGrp="1"/>
          </p:cNvSpPr>
          <p:nvPr>
            <p:ph type="body" sz="quarter" idx="10"/>
          </p:nvPr>
        </p:nvSpPr>
        <p:spPr>
          <a:xfrm>
            <a:off x="374650" y="3593068"/>
            <a:ext cx="3308350" cy="369332"/>
          </a:xfrm>
        </p:spPr>
        <p:txBody>
          <a:bodyPr/>
          <a:lstStyle/>
          <a:p>
            <a:r>
              <a:rPr lang="en-US" dirty="0"/>
              <a:t>Jorge Fonseca (he/him)</a:t>
            </a:r>
          </a:p>
        </p:txBody>
      </p:sp>
      <p:sp>
        <p:nvSpPr>
          <p:cNvPr id="3" name="Text Placeholder 2">
            <a:extLst>
              <a:ext uri="{FF2B5EF4-FFF2-40B4-BE49-F238E27FC236}">
                <a16:creationId xmlns:a16="http://schemas.microsoft.com/office/drawing/2014/main" id="{04A66B7D-A18C-46A1-9207-E30EE8DFA35B}"/>
              </a:ext>
            </a:extLst>
          </p:cNvPr>
          <p:cNvSpPr>
            <a:spLocks noGrp="1"/>
          </p:cNvSpPr>
          <p:nvPr>
            <p:ph type="body" sz="quarter" idx="11"/>
          </p:nvPr>
        </p:nvSpPr>
        <p:spPr>
          <a:xfrm>
            <a:off x="374650" y="3962400"/>
            <a:ext cx="3308350" cy="313932"/>
          </a:xfrm>
        </p:spPr>
        <p:txBody>
          <a:bodyPr/>
          <a:lstStyle/>
          <a:p>
            <a:r>
              <a:rPr lang="en-US" dirty="0"/>
              <a:t>      linkedin.com/in/jorgefonseca</a:t>
            </a:r>
          </a:p>
        </p:txBody>
      </p:sp>
      <p:pic>
        <p:nvPicPr>
          <p:cNvPr id="8" name="Picture 8" descr="Square Linkedin Logo White | Pnggrid">
            <a:extLst>
              <a:ext uri="{FF2B5EF4-FFF2-40B4-BE49-F238E27FC236}">
                <a16:creationId xmlns:a16="http://schemas.microsoft.com/office/drawing/2014/main" id="{B2C2CDEF-7F79-9F4B-AD46-C96E02BC9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578" y="3980882"/>
            <a:ext cx="216000" cy="2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9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b="1" dirty="0">
                <a:solidFill>
                  <a:schemeClr val="accent3"/>
                </a:solidFill>
              </a:rPr>
              <a:t>Becoming</a:t>
            </a:r>
          </a:p>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Flowing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Filtering</a:t>
            </a:r>
          </a:p>
          <a:p>
            <a:pPr marL="225425" indent="0">
              <a:lnSpc>
                <a:spcPct val="100000"/>
              </a:lnSpc>
              <a:spcAft>
                <a:spcPts val="900"/>
              </a:spcAft>
              <a:buNone/>
            </a:pPr>
            <a:r>
              <a:rPr lang="en-US" sz="2400" dirty="0">
                <a:solidFill>
                  <a:schemeClr val="bg1">
                    <a:lumMod val="50000"/>
                    <a:lumOff val="50000"/>
                  </a:schemeClr>
                </a:solidFill>
              </a:rPr>
              <a:t>Remixing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p>
        </p:txBody>
      </p: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Becoming</a:t>
            </a:r>
          </a:p>
        </p:txBody>
      </p:sp>
      <p:cxnSp>
        <p:nvCxnSpPr>
          <p:cNvPr id="11" name="Straight Connector 10">
            <a:extLst>
              <a:ext uri="{FF2B5EF4-FFF2-40B4-BE49-F238E27FC236}">
                <a16:creationId xmlns:a16="http://schemas.microsoft.com/office/drawing/2014/main" id="{5F5FBC76-A029-9EDF-AC20-B6AD689EB9E9}"/>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75EAAE48-8319-1CCF-B65E-D63AFBF3C6D5}"/>
              </a:ext>
            </a:extLst>
          </p:cNvPr>
          <p:cNvSpPr txBox="1">
            <a:spLocks/>
          </p:cNvSpPr>
          <p:nvPr/>
        </p:nvSpPr>
        <p:spPr>
          <a:xfrm>
            <a:off x="3753375" y="1185046"/>
            <a:ext cx="8173912"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all things will upgrade via internet</a:t>
            </a:r>
          </a:p>
          <a:p>
            <a:pPr marL="0" indent="0">
              <a:lnSpc>
                <a:spcPct val="100000"/>
              </a:lnSpc>
              <a:spcAft>
                <a:spcPts val="600"/>
              </a:spcAft>
              <a:buNone/>
            </a:pPr>
            <a:r>
              <a:rPr lang="en-US" sz="2400" dirty="0">
                <a:solidFill>
                  <a:srgbClr val="00B0F0"/>
                </a:solidFill>
              </a:rPr>
              <a:t>Reality: </a:t>
            </a:r>
            <a:r>
              <a:rPr lang="en-US" sz="2400" dirty="0"/>
              <a:t>software yes, </a:t>
            </a:r>
            <a:r>
              <a:rPr lang="en-GB" sz="1600" dirty="0"/>
              <a:t>⚠️</a:t>
            </a:r>
            <a:r>
              <a:rPr lang="en-US" sz="2400" dirty="0"/>
              <a:t> few things are connected</a:t>
            </a:r>
          </a:p>
          <a:p>
            <a:pPr marL="0" indent="0">
              <a:lnSpc>
                <a:spcPct val="100000"/>
              </a:lnSpc>
              <a:spcAft>
                <a:spcPts val="600"/>
              </a:spcAft>
              <a:buNone/>
            </a:pPr>
            <a:r>
              <a:rPr lang="en-US" sz="2400" dirty="0">
                <a:solidFill>
                  <a:schemeClr val="accent2"/>
                </a:solidFill>
              </a:rPr>
              <a:t>Blockers: </a:t>
            </a:r>
            <a:r>
              <a:rPr lang="en-US" sz="2400" dirty="0"/>
              <a:t>Wi-Fi (user config), 2G/5G (cost)</a:t>
            </a:r>
          </a:p>
          <a:p>
            <a:pPr marL="0" indent="0">
              <a:lnSpc>
                <a:spcPct val="100000"/>
              </a:lnSpc>
              <a:spcAft>
                <a:spcPts val="600"/>
              </a:spcAft>
              <a:buNone/>
            </a:pPr>
            <a:endParaRPr lang="en-US" sz="2400" dirty="0"/>
          </a:p>
        </p:txBody>
      </p:sp>
      <p:pic>
        <p:nvPicPr>
          <p:cNvPr id="14" name="Picture 13">
            <a:extLst>
              <a:ext uri="{FF2B5EF4-FFF2-40B4-BE49-F238E27FC236}">
                <a16:creationId xmlns:a16="http://schemas.microsoft.com/office/drawing/2014/main" id="{C98FA6BA-4D35-B885-C4E8-1634B7E0A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378" y="2868864"/>
            <a:ext cx="6934416" cy="3210915"/>
          </a:xfrm>
          <a:prstGeom prst="rect">
            <a:avLst/>
          </a:prstGeom>
        </p:spPr>
      </p:pic>
      <p:grpSp>
        <p:nvGrpSpPr>
          <p:cNvPr id="18" name="Group 17">
            <a:extLst>
              <a:ext uri="{FF2B5EF4-FFF2-40B4-BE49-F238E27FC236}">
                <a16:creationId xmlns:a16="http://schemas.microsoft.com/office/drawing/2014/main" id="{3B252AAA-A050-E494-B176-A423E3E9871C}"/>
              </a:ext>
            </a:extLst>
          </p:cNvPr>
          <p:cNvGrpSpPr/>
          <p:nvPr/>
        </p:nvGrpSpPr>
        <p:grpSpPr>
          <a:xfrm>
            <a:off x="1040525" y="2616034"/>
            <a:ext cx="10142471" cy="2039007"/>
            <a:chOff x="1040525" y="2616034"/>
            <a:chExt cx="10142471" cy="2039007"/>
          </a:xfrm>
        </p:grpSpPr>
        <p:sp>
          <p:nvSpPr>
            <p:cNvPr id="15" name="Rectangle 14">
              <a:extLst>
                <a:ext uri="{FF2B5EF4-FFF2-40B4-BE49-F238E27FC236}">
                  <a16:creationId xmlns:a16="http://schemas.microsoft.com/office/drawing/2014/main" id="{59B6D666-6129-C248-51BA-E266AF1B4496}"/>
                </a:ext>
              </a:extLst>
            </p:cNvPr>
            <p:cNvSpPr/>
            <p:nvPr/>
          </p:nvSpPr>
          <p:spPr>
            <a:xfrm>
              <a:off x="1040525" y="2616034"/>
              <a:ext cx="10142471" cy="203900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r>
                <a:rPr lang="en-GB" sz="3200" dirty="0">
                  <a:solidFill>
                    <a:schemeClr val="bg1"/>
                  </a:solidFill>
                </a:rPr>
                <a:t>Tap to connect?</a:t>
              </a:r>
            </a:p>
          </p:txBody>
        </p:sp>
        <p:sp>
          <p:nvSpPr>
            <p:cNvPr id="17" name="TextBox 16">
              <a:extLst>
                <a:ext uri="{FF2B5EF4-FFF2-40B4-BE49-F238E27FC236}">
                  <a16:creationId xmlns:a16="http://schemas.microsoft.com/office/drawing/2014/main" id="{749CB59D-3062-34C3-9A04-CF9B53AB9D1B}"/>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spTree>
    <p:extLst>
      <p:ext uri="{BB962C8B-B14F-4D97-AF65-F5344CB8AC3E}">
        <p14:creationId xmlns:p14="http://schemas.microsoft.com/office/powerpoint/2010/main" val="39359982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decel="100000" fill="hold" grpId="1" nodeType="withEffect">
                                  <p:stCondLst>
                                    <p:cond delay="0"/>
                                  </p:stCondLst>
                                  <p:childTnLst>
                                    <p:animMotion origin="layout" path="M -4.375E-6 1.48148E-6 L 0.00847 1.48148E-6 " pathEditMode="relative" rAng="0" ptsTypes="AA">
                                      <p:cBhvr>
                                        <p:cTn id="9" dur="500" spd="-100000" fill="hold"/>
                                        <p:tgtEl>
                                          <p:spTgt spid="10"/>
                                        </p:tgtEl>
                                        <p:attrNameLst>
                                          <p:attrName>ppt_x</p:attrName>
                                          <p:attrName>ppt_y</p:attrName>
                                        </p:attrNameLst>
                                      </p:cBhvr>
                                      <p:rCtr x="417"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F4353C-38F6-4A07-837D-1085B68B2D97}"/>
              </a:ext>
            </a:extLst>
          </p:cNvPr>
          <p:cNvPicPr>
            <a:picLocks noChangeAspect="1"/>
          </p:cNvPicPr>
          <p:nvPr/>
        </p:nvPicPr>
        <p:blipFill rotWithShape="1">
          <a:blip r:embed="rId3">
            <a:extLst>
              <a:ext uri="{28A0092B-C50C-407E-A947-70E740481C1C}">
                <a14:useLocalDpi xmlns:a14="http://schemas.microsoft.com/office/drawing/2010/main" val="0"/>
              </a:ext>
            </a:extLst>
          </a:blip>
          <a:srcRect t="12907"/>
          <a:stretch/>
        </p:blipFill>
        <p:spPr>
          <a:xfrm>
            <a:off x="3848378" y="2868863"/>
            <a:ext cx="6934416" cy="3210916"/>
          </a:xfrm>
          <a:prstGeom prst="rect">
            <a:avLst/>
          </a:prstGeom>
        </p:spPr>
      </p:pic>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Becoming</a:t>
            </a:r>
          </a:p>
          <a:p>
            <a:pPr marL="225425" indent="0">
              <a:lnSpc>
                <a:spcPct val="100000"/>
              </a:lnSpc>
              <a:spcAft>
                <a:spcPts val="900"/>
              </a:spcAft>
              <a:buNone/>
            </a:pPr>
            <a:r>
              <a:rPr lang="en-US" sz="2400" b="1" dirty="0">
                <a:solidFill>
                  <a:schemeClr val="accent3"/>
                </a:solidFill>
              </a:rPr>
              <a:t>Cognifying</a:t>
            </a:r>
          </a:p>
          <a:p>
            <a:pPr marL="225425" indent="0">
              <a:lnSpc>
                <a:spcPct val="100000"/>
              </a:lnSpc>
              <a:spcAft>
                <a:spcPts val="900"/>
              </a:spcAft>
              <a:buNone/>
            </a:pPr>
            <a:r>
              <a:rPr lang="en-US" sz="2400" dirty="0">
                <a:solidFill>
                  <a:schemeClr val="bg1">
                    <a:lumMod val="50000"/>
                    <a:lumOff val="50000"/>
                  </a:schemeClr>
                </a:solidFill>
              </a:rPr>
              <a:t>Flowing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Filtering</a:t>
            </a:r>
          </a:p>
          <a:p>
            <a:pPr marL="225425" indent="0">
              <a:lnSpc>
                <a:spcPct val="100000"/>
              </a:lnSpc>
              <a:spcAft>
                <a:spcPts val="900"/>
              </a:spcAft>
              <a:buNone/>
            </a:pPr>
            <a:r>
              <a:rPr lang="en-US" sz="2400" dirty="0">
                <a:solidFill>
                  <a:schemeClr val="bg1">
                    <a:lumMod val="50000"/>
                    <a:lumOff val="50000"/>
                  </a:schemeClr>
                </a:solidFill>
              </a:rPr>
              <a:t>Remixing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Cognifying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A.I. will cognify objects, making them intelligent</a:t>
            </a:r>
          </a:p>
          <a:p>
            <a:pPr marL="0" indent="0">
              <a:lnSpc>
                <a:spcPct val="100000"/>
              </a:lnSpc>
              <a:spcAft>
                <a:spcPts val="600"/>
              </a:spcAft>
              <a:buNone/>
            </a:pPr>
            <a:r>
              <a:rPr lang="en-US" sz="2400" dirty="0">
                <a:solidFill>
                  <a:srgbClr val="00B0F0"/>
                </a:solidFill>
              </a:rPr>
              <a:t>Reality: </a:t>
            </a:r>
            <a:r>
              <a:rPr lang="en-US" sz="2400" dirty="0"/>
              <a:t>smart</a:t>
            </a:r>
            <a:r>
              <a:rPr lang="en-US" sz="2400" dirty="0">
                <a:solidFill>
                  <a:srgbClr val="00B0F0"/>
                </a:solidFill>
              </a:rPr>
              <a:t> </a:t>
            </a:r>
            <a:r>
              <a:rPr lang="en-US" sz="2400" dirty="0"/>
              <a:t>things, </a:t>
            </a:r>
            <a:r>
              <a:rPr lang="en-GB" sz="1600" dirty="0"/>
              <a:t>⚠️</a:t>
            </a:r>
            <a:r>
              <a:rPr lang="en-US" sz="2400" dirty="0"/>
              <a:t> most home appliances still dumb</a:t>
            </a:r>
          </a:p>
          <a:p>
            <a:pPr marL="0" indent="0">
              <a:lnSpc>
                <a:spcPct val="100000"/>
              </a:lnSpc>
              <a:spcAft>
                <a:spcPts val="600"/>
              </a:spcAft>
              <a:buNone/>
            </a:pPr>
            <a:r>
              <a:rPr lang="en-US" sz="2400" dirty="0">
                <a:solidFill>
                  <a:schemeClr val="accent2"/>
                </a:solidFill>
              </a:rPr>
              <a:t>Blockers: </a:t>
            </a:r>
            <a:r>
              <a:rPr lang="en-US" sz="2400" dirty="0"/>
              <a:t>connectivity, interactive UX, personalized info</a:t>
            </a:r>
          </a:p>
          <a:p>
            <a:pPr marL="0" indent="0">
              <a:lnSpc>
                <a:spcPct val="100000"/>
              </a:lnSpc>
              <a:spcAft>
                <a:spcPts val="600"/>
              </a:spcAft>
              <a:buNone/>
            </a:pPr>
            <a:endParaRPr lang="en-US" sz="2400" dirty="0"/>
          </a:p>
        </p:txBody>
      </p:sp>
      <p:grpSp>
        <p:nvGrpSpPr>
          <p:cNvPr id="7" name="Group 6">
            <a:extLst>
              <a:ext uri="{FF2B5EF4-FFF2-40B4-BE49-F238E27FC236}">
                <a16:creationId xmlns:a16="http://schemas.microsoft.com/office/drawing/2014/main" id="{9DE47352-9211-D37D-C215-899612E87AD7}"/>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376A670D-F7A4-34F0-D484-1BDFF9483675}"/>
                </a:ext>
              </a:extLst>
            </p:cNvPr>
            <p:cNvSpPr/>
            <p:nvPr/>
          </p:nvSpPr>
          <p:spPr>
            <a:xfrm>
              <a:off x="1040525" y="2616034"/>
              <a:ext cx="10142471" cy="203900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r>
                <a:rPr lang="en-GB" sz="3200" dirty="0">
                  <a:solidFill>
                    <a:schemeClr val="bg1"/>
                  </a:solidFill>
                </a:rPr>
                <a:t>Tap to cognify?</a:t>
              </a:r>
            </a:p>
          </p:txBody>
        </p:sp>
        <p:sp>
          <p:nvSpPr>
            <p:cNvPr id="11" name="TextBox 10">
              <a:extLst>
                <a:ext uri="{FF2B5EF4-FFF2-40B4-BE49-F238E27FC236}">
                  <a16:creationId xmlns:a16="http://schemas.microsoft.com/office/drawing/2014/main" id="{5BF3D77F-7BC6-5D26-8C30-272AA349FEEC}"/>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spTree>
    <p:extLst>
      <p:ext uri="{BB962C8B-B14F-4D97-AF65-F5344CB8AC3E}">
        <p14:creationId xmlns:p14="http://schemas.microsoft.com/office/powerpoint/2010/main" val="417893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BEC115-EAD3-1F30-862A-6ABA098EBA59}"/>
              </a:ext>
            </a:extLst>
          </p:cNvPr>
          <p:cNvPicPr>
            <a:picLocks noChangeAspect="1"/>
          </p:cNvPicPr>
          <p:nvPr/>
        </p:nvPicPr>
        <p:blipFill rotWithShape="1">
          <a:blip r:embed="rId3">
            <a:extLst>
              <a:ext uri="{28A0092B-C50C-407E-A947-70E740481C1C}">
                <a14:useLocalDpi xmlns:a14="http://schemas.microsoft.com/office/drawing/2010/main" val="0"/>
              </a:ext>
            </a:extLst>
          </a:blip>
          <a:srcRect t="18147" r="900" b="7492"/>
          <a:stretch/>
        </p:blipFill>
        <p:spPr>
          <a:xfrm>
            <a:off x="3848377" y="2868863"/>
            <a:ext cx="7702492" cy="3210916"/>
          </a:xfrm>
          <a:prstGeom prst="rect">
            <a:avLst/>
          </a:prstGeom>
        </p:spPr>
      </p:pic>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Becoming</a:t>
            </a:r>
          </a:p>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b="1" dirty="0">
                <a:solidFill>
                  <a:schemeClr val="accent3"/>
                </a:solidFill>
              </a:rPr>
              <a:t>Flowing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Filtering</a:t>
            </a:r>
          </a:p>
          <a:p>
            <a:pPr marL="225425" indent="0">
              <a:lnSpc>
                <a:spcPct val="100000"/>
              </a:lnSpc>
              <a:spcAft>
                <a:spcPts val="900"/>
              </a:spcAft>
              <a:buNone/>
            </a:pPr>
            <a:r>
              <a:rPr lang="en-US" sz="2400" dirty="0">
                <a:solidFill>
                  <a:schemeClr val="bg1">
                    <a:lumMod val="50000"/>
                    <a:lumOff val="50000"/>
                  </a:schemeClr>
                </a:solidFill>
              </a:rPr>
              <a:t>Remixing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Flowing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we’ll depend on unstoppable streams</a:t>
            </a:r>
          </a:p>
          <a:p>
            <a:pPr marL="0" indent="0">
              <a:lnSpc>
                <a:spcPct val="100000"/>
              </a:lnSpc>
              <a:spcAft>
                <a:spcPts val="600"/>
              </a:spcAft>
              <a:buNone/>
            </a:pPr>
            <a:r>
              <a:rPr lang="en-US" sz="2400" dirty="0">
                <a:solidFill>
                  <a:srgbClr val="00B0F0"/>
                </a:solidFill>
              </a:rPr>
              <a:t>Reality: </a:t>
            </a:r>
            <a:r>
              <a:rPr lang="en-US" sz="2400" dirty="0"/>
              <a:t>social networks, streaming, real-time banking</a:t>
            </a:r>
          </a:p>
          <a:p>
            <a:pPr marL="0" indent="0">
              <a:lnSpc>
                <a:spcPct val="100000"/>
              </a:lnSpc>
              <a:spcAft>
                <a:spcPts val="600"/>
              </a:spcAft>
              <a:buNone/>
            </a:pPr>
            <a:r>
              <a:rPr lang="en-US" sz="2400" dirty="0">
                <a:solidFill>
                  <a:schemeClr val="accent2"/>
                </a:solidFill>
              </a:rPr>
              <a:t>Blockers: </a:t>
            </a:r>
            <a:r>
              <a:rPr lang="en-US" sz="2400" dirty="0"/>
              <a:t>ad revenue driven, spam, right to be forgotten</a:t>
            </a:r>
          </a:p>
          <a:p>
            <a:pPr marL="0" indent="0">
              <a:lnSpc>
                <a:spcPct val="100000"/>
              </a:lnSpc>
              <a:spcAft>
                <a:spcPts val="600"/>
              </a:spcAft>
              <a:buNone/>
            </a:pPr>
            <a:endParaRPr lang="en-US" sz="2400" dirty="0"/>
          </a:p>
        </p:txBody>
      </p:sp>
      <p:grpSp>
        <p:nvGrpSpPr>
          <p:cNvPr id="11" name="Group 10">
            <a:extLst>
              <a:ext uri="{FF2B5EF4-FFF2-40B4-BE49-F238E27FC236}">
                <a16:creationId xmlns:a16="http://schemas.microsoft.com/office/drawing/2014/main" id="{C4B5E92D-D1E5-AA3F-29E1-3D01C20FBA3D}"/>
              </a:ext>
            </a:extLst>
          </p:cNvPr>
          <p:cNvGrpSpPr/>
          <p:nvPr/>
        </p:nvGrpSpPr>
        <p:grpSpPr>
          <a:xfrm>
            <a:off x="1040525" y="2616034"/>
            <a:ext cx="10142471" cy="2039007"/>
            <a:chOff x="1040525" y="2616034"/>
            <a:chExt cx="10142471" cy="2039007"/>
          </a:xfrm>
        </p:grpSpPr>
        <p:sp>
          <p:nvSpPr>
            <p:cNvPr id="12" name="Rectangle 11">
              <a:extLst>
                <a:ext uri="{FF2B5EF4-FFF2-40B4-BE49-F238E27FC236}">
                  <a16:creationId xmlns:a16="http://schemas.microsoft.com/office/drawing/2014/main" id="{4367EECE-8A67-8DE8-3DED-EB0BB387CD9B}"/>
                </a:ext>
              </a:extLst>
            </p:cNvPr>
            <p:cNvSpPr/>
            <p:nvPr/>
          </p:nvSpPr>
          <p:spPr>
            <a:xfrm>
              <a:off x="1040525" y="2616034"/>
              <a:ext cx="10142471" cy="203900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Check-in and interact,</a:t>
              </a:r>
            </a:p>
            <a:p>
              <a:pPr algn="ctr">
                <a:spcAft>
                  <a:spcPts val="600"/>
                </a:spcAft>
              </a:pPr>
              <a:r>
                <a:rPr lang="en-GB" sz="3200" dirty="0">
                  <a:solidFill>
                    <a:schemeClr val="bg1"/>
                  </a:solidFill>
                </a:rPr>
                <a:t>check-out and forget?</a:t>
              </a:r>
            </a:p>
          </p:txBody>
        </p:sp>
        <p:sp>
          <p:nvSpPr>
            <p:cNvPr id="13" name="TextBox 12">
              <a:extLst>
                <a:ext uri="{FF2B5EF4-FFF2-40B4-BE49-F238E27FC236}">
                  <a16:creationId xmlns:a16="http://schemas.microsoft.com/office/drawing/2014/main" id="{A421AB9B-F22F-168F-6522-42FC7A7247DE}"/>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spTree>
    <p:extLst>
      <p:ext uri="{BB962C8B-B14F-4D97-AF65-F5344CB8AC3E}">
        <p14:creationId xmlns:p14="http://schemas.microsoft.com/office/powerpoint/2010/main" val="1302835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Becoming</a:t>
            </a:r>
          </a:p>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Flowing</a:t>
            </a:r>
          </a:p>
          <a:p>
            <a:pPr marL="225425" indent="0">
              <a:lnSpc>
                <a:spcPct val="100000"/>
              </a:lnSpc>
              <a:spcAft>
                <a:spcPts val="900"/>
              </a:spcAft>
              <a:buNone/>
            </a:pPr>
            <a:r>
              <a:rPr lang="en-US" sz="2400" b="1" dirty="0">
                <a:solidFill>
                  <a:schemeClr val="accent3"/>
                </a:solidFill>
              </a:rPr>
              <a:t>Screening</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Filtering</a:t>
            </a:r>
          </a:p>
          <a:p>
            <a:pPr marL="225425" indent="0">
              <a:lnSpc>
                <a:spcPct val="100000"/>
              </a:lnSpc>
              <a:spcAft>
                <a:spcPts val="900"/>
              </a:spcAft>
              <a:buNone/>
            </a:pPr>
            <a:r>
              <a:rPr lang="en-US" sz="2400" dirty="0">
                <a:solidFill>
                  <a:schemeClr val="bg1">
                    <a:lumMod val="50000"/>
                    <a:lumOff val="50000"/>
                  </a:schemeClr>
                </a:solidFill>
              </a:rPr>
              <a:t>Remixing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Screening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screens will be in every object, adapting to users</a:t>
            </a:r>
          </a:p>
          <a:p>
            <a:pPr marL="0" indent="0">
              <a:lnSpc>
                <a:spcPct val="100000"/>
              </a:lnSpc>
              <a:spcAft>
                <a:spcPts val="600"/>
              </a:spcAft>
              <a:buNone/>
            </a:pPr>
            <a:r>
              <a:rPr lang="en-US" sz="2400" dirty="0">
                <a:solidFill>
                  <a:srgbClr val="00B0F0"/>
                </a:solidFill>
              </a:rPr>
              <a:t>Reality: </a:t>
            </a:r>
            <a:r>
              <a:rPr lang="en-US" sz="2400" dirty="0"/>
              <a:t>6.8B smartphones, 86% of global population</a:t>
            </a:r>
          </a:p>
          <a:p>
            <a:pPr marL="0" indent="0">
              <a:lnSpc>
                <a:spcPct val="100000"/>
              </a:lnSpc>
              <a:spcAft>
                <a:spcPts val="600"/>
              </a:spcAft>
              <a:buNone/>
            </a:pPr>
            <a:r>
              <a:rPr lang="en-US" sz="2400" dirty="0">
                <a:solidFill>
                  <a:schemeClr val="accent2"/>
                </a:solidFill>
              </a:rPr>
              <a:t>Blockers: </a:t>
            </a:r>
            <a:r>
              <a:rPr lang="en-US" sz="2400" dirty="0"/>
              <a:t>app UX is hard, screens in objects is hard</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C8134E0E-1732-759A-E4CD-96F94230A13F}"/>
              </a:ext>
            </a:extLst>
          </p:cNvPr>
          <p:cNvPicPr>
            <a:picLocks noChangeAspect="1"/>
          </p:cNvPicPr>
          <p:nvPr/>
        </p:nvPicPr>
        <p:blipFill rotWithShape="1">
          <a:blip r:embed="rId3">
            <a:extLst>
              <a:ext uri="{28A0092B-C50C-407E-A947-70E740481C1C}">
                <a14:useLocalDpi xmlns:a14="http://schemas.microsoft.com/office/drawing/2010/main" val="0"/>
              </a:ext>
            </a:extLst>
          </a:blip>
          <a:srcRect b="16643"/>
          <a:stretch/>
        </p:blipFill>
        <p:spPr>
          <a:xfrm>
            <a:off x="3848375" y="2866238"/>
            <a:ext cx="6851155" cy="3213542"/>
          </a:xfrm>
          <a:prstGeom prst="rect">
            <a:avLst/>
          </a:prstGeom>
        </p:spPr>
      </p:pic>
      <p:grpSp>
        <p:nvGrpSpPr>
          <p:cNvPr id="6" name="Group 5">
            <a:extLst>
              <a:ext uri="{FF2B5EF4-FFF2-40B4-BE49-F238E27FC236}">
                <a16:creationId xmlns:a16="http://schemas.microsoft.com/office/drawing/2014/main" id="{3F93053C-2DB5-FE9B-529B-F20FD287654C}"/>
              </a:ext>
            </a:extLst>
          </p:cNvPr>
          <p:cNvGrpSpPr/>
          <p:nvPr/>
        </p:nvGrpSpPr>
        <p:grpSpPr>
          <a:xfrm>
            <a:off x="1040525" y="2616034"/>
            <a:ext cx="10142471" cy="2039007"/>
            <a:chOff x="1040525" y="2616034"/>
            <a:chExt cx="10142471" cy="2039007"/>
          </a:xfrm>
        </p:grpSpPr>
        <p:sp>
          <p:nvSpPr>
            <p:cNvPr id="7" name="Rectangle 6">
              <a:extLst>
                <a:ext uri="{FF2B5EF4-FFF2-40B4-BE49-F238E27FC236}">
                  <a16:creationId xmlns:a16="http://schemas.microsoft.com/office/drawing/2014/main" id="{51794934-7429-E4AA-1837-BD42C497EFB6}"/>
                </a:ext>
              </a:extLst>
            </p:cNvPr>
            <p:cNvSpPr/>
            <p:nvPr/>
          </p:nvSpPr>
          <p:spPr>
            <a:xfrm>
              <a:off x="1040525" y="2616034"/>
              <a:ext cx="10142471" cy="203900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Tap/scan to activate the UI/UX</a:t>
              </a:r>
            </a:p>
            <a:p>
              <a:pPr algn="ctr">
                <a:spcAft>
                  <a:spcPts val="600"/>
                </a:spcAft>
              </a:pPr>
              <a:r>
                <a:rPr lang="en-GB" sz="3200" dirty="0">
                  <a:solidFill>
                    <a:schemeClr val="bg1"/>
                  </a:solidFill>
                </a:rPr>
                <a:t>of all things/services on my phone</a:t>
              </a:r>
            </a:p>
          </p:txBody>
        </p:sp>
        <p:sp>
          <p:nvSpPr>
            <p:cNvPr id="11" name="TextBox 10">
              <a:extLst>
                <a:ext uri="{FF2B5EF4-FFF2-40B4-BE49-F238E27FC236}">
                  <a16:creationId xmlns:a16="http://schemas.microsoft.com/office/drawing/2014/main" id="{380B0AB3-AC3D-1D10-8F2D-042920AAA406}"/>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spTree>
    <p:extLst>
      <p:ext uri="{BB962C8B-B14F-4D97-AF65-F5344CB8AC3E}">
        <p14:creationId xmlns:p14="http://schemas.microsoft.com/office/powerpoint/2010/main" val="3130601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Becoming</a:t>
            </a:r>
          </a:p>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Flowing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b="1" dirty="0">
                <a:solidFill>
                  <a:schemeClr val="accent3"/>
                </a:solidFill>
              </a:rPr>
              <a:t>Accessing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Filtering</a:t>
            </a:r>
          </a:p>
          <a:p>
            <a:pPr marL="225425" indent="0">
              <a:lnSpc>
                <a:spcPct val="100000"/>
              </a:lnSpc>
              <a:spcAft>
                <a:spcPts val="900"/>
              </a:spcAft>
              <a:buNone/>
            </a:pPr>
            <a:r>
              <a:rPr lang="en-US" sz="2400" dirty="0">
                <a:solidFill>
                  <a:schemeClr val="bg1">
                    <a:lumMod val="50000"/>
                    <a:lumOff val="50000"/>
                  </a:schemeClr>
                </a:solidFill>
              </a:rPr>
              <a:t>Remixing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Accessing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we’ll use when needed, instead of owning</a:t>
            </a:r>
          </a:p>
          <a:p>
            <a:pPr marL="0" indent="0">
              <a:lnSpc>
                <a:spcPct val="100000"/>
              </a:lnSpc>
              <a:spcAft>
                <a:spcPts val="600"/>
              </a:spcAft>
              <a:buNone/>
            </a:pPr>
            <a:r>
              <a:rPr lang="en-US" sz="2400" dirty="0">
                <a:solidFill>
                  <a:srgbClr val="00B0F0"/>
                </a:solidFill>
              </a:rPr>
              <a:t>Reality: </a:t>
            </a:r>
            <a:r>
              <a:rPr lang="en-US" sz="2400" dirty="0"/>
              <a:t>video/music streaming, cloud compute</a:t>
            </a:r>
          </a:p>
          <a:p>
            <a:pPr marL="0" indent="0">
              <a:lnSpc>
                <a:spcPct val="100000"/>
              </a:lnSpc>
              <a:spcAft>
                <a:spcPts val="600"/>
              </a:spcAft>
              <a:buNone/>
            </a:pPr>
            <a:r>
              <a:rPr lang="en-US" sz="2400" dirty="0">
                <a:solidFill>
                  <a:schemeClr val="accent2"/>
                </a:solidFill>
              </a:rPr>
              <a:t>Blockers: </a:t>
            </a:r>
            <a:r>
              <a:rPr lang="en-US" sz="2400" dirty="0"/>
              <a:t>hard to UX, install apps, register, vendor lock-in </a:t>
            </a:r>
          </a:p>
          <a:p>
            <a:pPr marL="0" indent="0">
              <a:lnSpc>
                <a:spcPct val="100000"/>
              </a:lnSpc>
              <a:spcAft>
                <a:spcPts val="600"/>
              </a:spcAft>
              <a:buNone/>
            </a:pPr>
            <a:endParaRPr lang="en-US" sz="2400" dirty="0"/>
          </a:p>
        </p:txBody>
      </p:sp>
      <p:pic>
        <p:nvPicPr>
          <p:cNvPr id="6" name="Picture 5">
            <a:extLst>
              <a:ext uri="{FF2B5EF4-FFF2-40B4-BE49-F238E27FC236}">
                <a16:creationId xmlns:a16="http://schemas.microsoft.com/office/drawing/2014/main" id="{4227BE5C-8E25-3700-5A4E-EE29CFEFF987}"/>
              </a:ext>
            </a:extLst>
          </p:cNvPr>
          <p:cNvPicPr>
            <a:picLocks noChangeAspect="1"/>
          </p:cNvPicPr>
          <p:nvPr/>
        </p:nvPicPr>
        <p:blipFill rotWithShape="1">
          <a:blip r:embed="rId3">
            <a:extLst>
              <a:ext uri="{28A0092B-C50C-407E-A947-70E740481C1C}">
                <a14:useLocalDpi xmlns:a14="http://schemas.microsoft.com/office/drawing/2010/main" val="0"/>
              </a:ext>
            </a:extLst>
          </a:blip>
          <a:srcRect t="16481" b="8025"/>
          <a:stretch/>
        </p:blipFill>
        <p:spPr>
          <a:xfrm>
            <a:off x="3848375" y="2866238"/>
            <a:ext cx="6378192" cy="3213541"/>
          </a:xfrm>
          <a:prstGeom prst="rect">
            <a:avLst/>
          </a:prstGeom>
        </p:spPr>
      </p:pic>
      <p:grpSp>
        <p:nvGrpSpPr>
          <p:cNvPr id="7" name="Group 6">
            <a:extLst>
              <a:ext uri="{FF2B5EF4-FFF2-40B4-BE49-F238E27FC236}">
                <a16:creationId xmlns:a16="http://schemas.microsoft.com/office/drawing/2014/main" id="{77E16468-945B-9586-0746-055AEFDE4D4D}"/>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AF55F70F-AA4D-DBDA-559D-43D1758959A5}"/>
                </a:ext>
              </a:extLst>
            </p:cNvPr>
            <p:cNvSpPr/>
            <p:nvPr/>
          </p:nvSpPr>
          <p:spPr>
            <a:xfrm>
              <a:off x="1040525" y="2616034"/>
              <a:ext cx="10142471" cy="203900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Instantly share my info/credentials</a:t>
              </a:r>
            </a:p>
            <a:p>
              <a:pPr algn="ctr">
                <a:spcAft>
                  <a:spcPts val="600"/>
                </a:spcAft>
              </a:pPr>
              <a:r>
                <a:rPr lang="en-GB" sz="3200" dirty="0">
                  <a:solidFill>
                    <a:schemeClr val="bg1"/>
                  </a:solidFill>
                </a:rPr>
                <a:t>with any object/place/service?</a:t>
              </a:r>
            </a:p>
          </p:txBody>
        </p:sp>
        <p:sp>
          <p:nvSpPr>
            <p:cNvPr id="11" name="TextBox 10">
              <a:extLst>
                <a:ext uri="{FF2B5EF4-FFF2-40B4-BE49-F238E27FC236}">
                  <a16:creationId xmlns:a16="http://schemas.microsoft.com/office/drawing/2014/main" id="{C2D9226F-8390-C8DB-4E0A-AB481C464033}"/>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683339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C2FFC8-1D88-12C6-34E9-DB5F98CD8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964" y="2866239"/>
            <a:ext cx="7091306" cy="3194080"/>
          </a:xfrm>
          <a:prstGeom prst="rect">
            <a:avLst/>
          </a:prstGeom>
        </p:spPr>
      </p:pic>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3590039"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Becoming</a:t>
            </a:r>
          </a:p>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Flowing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Accessing</a:t>
            </a:r>
          </a:p>
          <a:p>
            <a:pPr marL="225425" indent="0">
              <a:lnSpc>
                <a:spcPct val="100000"/>
              </a:lnSpc>
              <a:spcAft>
                <a:spcPts val="900"/>
              </a:spcAft>
              <a:buNone/>
            </a:pPr>
            <a:r>
              <a:rPr lang="en-US" sz="2400" b="1" dirty="0">
                <a:solidFill>
                  <a:schemeClr val="accent3"/>
                </a:solidFill>
              </a:rPr>
              <a:t>Sharing</a:t>
            </a:r>
          </a:p>
          <a:p>
            <a:pPr marL="225425" indent="0">
              <a:lnSpc>
                <a:spcPct val="100000"/>
              </a:lnSpc>
              <a:spcAft>
                <a:spcPts val="900"/>
              </a:spcAft>
              <a:buNone/>
            </a:pPr>
            <a:r>
              <a:rPr lang="en-US" sz="2400" dirty="0">
                <a:solidFill>
                  <a:schemeClr val="bg1">
                    <a:lumMod val="50000"/>
                    <a:lumOff val="50000"/>
                  </a:schemeClr>
                </a:solidFill>
              </a:rPr>
              <a:t>Filtering</a:t>
            </a:r>
          </a:p>
          <a:p>
            <a:pPr marL="225425" indent="0">
              <a:lnSpc>
                <a:spcPct val="100000"/>
              </a:lnSpc>
              <a:spcAft>
                <a:spcPts val="900"/>
              </a:spcAft>
              <a:buNone/>
            </a:pPr>
            <a:r>
              <a:rPr lang="en-US" sz="2400" dirty="0">
                <a:solidFill>
                  <a:schemeClr val="bg1">
                    <a:lumMod val="50000"/>
                    <a:lumOff val="50000"/>
                  </a:schemeClr>
                </a:solidFill>
              </a:rPr>
              <a:t>Remixing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Sharing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solidFill>
                  <a:schemeClr val="accent4"/>
                </a:solidFill>
              </a:rPr>
              <a:t>Vision: </a:t>
            </a:r>
            <a:r>
              <a:rPr lang="en-US" sz="2400" dirty="0"/>
              <a:t>we’ll share everything</a:t>
            </a:r>
          </a:p>
          <a:p>
            <a:pPr marL="0" indent="0">
              <a:lnSpc>
                <a:spcPct val="100000"/>
              </a:lnSpc>
              <a:spcAft>
                <a:spcPts val="600"/>
              </a:spcAft>
              <a:buNone/>
            </a:pPr>
            <a:r>
              <a:rPr lang="en-US" sz="2400" dirty="0">
                <a:solidFill>
                  <a:srgbClr val="00B0F0"/>
                </a:solidFill>
              </a:rPr>
              <a:t>Reality: </a:t>
            </a:r>
            <a:r>
              <a:rPr lang="en-US" sz="2400" dirty="0"/>
              <a:t>social, work, videos, tap to pay, </a:t>
            </a:r>
            <a:r>
              <a:rPr lang="en-GB" sz="1600" dirty="0"/>
              <a:t>⚠️ </a:t>
            </a:r>
            <a:r>
              <a:rPr lang="en-US" sz="2400" dirty="0"/>
              <a:t>covid certs</a:t>
            </a:r>
          </a:p>
          <a:p>
            <a:pPr marL="0" indent="0">
              <a:lnSpc>
                <a:spcPct val="100000"/>
              </a:lnSpc>
              <a:spcAft>
                <a:spcPts val="600"/>
              </a:spcAft>
              <a:buNone/>
            </a:pPr>
            <a:r>
              <a:rPr lang="en-US" sz="2400" dirty="0">
                <a:solidFill>
                  <a:schemeClr val="accent2"/>
                </a:solidFill>
              </a:rPr>
              <a:t>Blockers: </a:t>
            </a:r>
            <a:r>
              <a:rPr lang="en-US" sz="2400" dirty="0"/>
              <a:t>open protocols, data residency, global DB, trust</a:t>
            </a:r>
          </a:p>
          <a:p>
            <a:pPr marL="0" indent="0">
              <a:lnSpc>
                <a:spcPct val="100000"/>
              </a:lnSpc>
              <a:spcAft>
                <a:spcPts val="600"/>
              </a:spcAft>
              <a:buNone/>
            </a:pPr>
            <a:endParaRPr lang="en-US" sz="2400" dirty="0"/>
          </a:p>
        </p:txBody>
      </p:sp>
      <p:grpSp>
        <p:nvGrpSpPr>
          <p:cNvPr id="7" name="Group 6">
            <a:extLst>
              <a:ext uri="{FF2B5EF4-FFF2-40B4-BE49-F238E27FC236}">
                <a16:creationId xmlns:a16="http://schemas.microsoft.com/office/drawing/2014/main" id="{2BBD13EC-CDA6-DFE9-B3DE-BB28A0AD8B2A}"/>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67122C16-6BC3-92D8-7C85-3DACC7544AB8}"/>
                </a:ext>
              </a:extLst>
            </p:cNvPr>
            <p:cNvSpPr/>
            <p:nvPr/>
          </p:nvSpPr>
          <p:spPr>
            <a:xfrm>
              <a:off x="1040525" y="2616034"/>
              <a:ext cx="10142471" cy="203900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Global, distributed, open framework</a:t>
              </a:r>
            </a:p>
            <a:p>
              <a:pPr algn="ctr">
                <a:spcAft>
                  <a:spcPts val="600"/>
                </a:spcAft>
              </a:pPr>
              <a:r>
                <a:rPr lang="en-GB" sz="3200" dirty="0">
                  <a:solidFill>
                    <a:schemeClr val="bg1"/>
                  </a:solidFill>
                </a:rPr>
                <a:t>for users to authorise disclosure </a:t>
              </a:r>
            </a:p>
            <a:p>
              <a:pPr algn="ctr">
                <a:spcAft>
                  <a:spcPts val="600"/>
                </a:spcAft>
              </a:pPr>
              <a:r>
                <a:rPr lang="en-GB" sz="3200" dirty="0">
                  <a:solidFill>
                    <a:schemeClr val="bg1"/>
                  </a:solidFill>
                </a:rPr>
                <a:t>between trusted service providers?</a:t>
              </a:r>
            </a:p>
          </p:txBody>
        </p:sp>
        <p:sp>
          <p:nvSpPr>
            <p:cNvPr id="11" name="TextBox 10">
              <a:extLst>
                <a:ext uri="{FF2B5EF4-FFF2-40B4-BE49-F238E27FC236}">
                  <a16:creationId xmlns:a16="http://schemas.microsoft.com/office/drawing/2014/main" id="{33666041-809F-6FCA-6BB8-BFCEF8ABA9E0}"/>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605278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1_AWS">
  <a:themeElements>
    <a:clrScheme name="Custom 75">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5DADFD"/>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3" id="{75F086DE-2965-45A4-BDC6-88E6C1D0FF43}" vid="{D15E4270-0100-4A1F-8542-E99C62EE8F22}"/>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8932</TotalTime>
  <Words>1952</Words>
  <Application>Microsoft Macintosh PowerPoint</Application>
  <PresentationFormat>Widescreen</PresentationFormat>
  <Paragraphs>739</Paragraphs>
  <Slides>39</Slides>
  <Notes>38</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vt:lpstr>
      <vt:lpstr>Amazon Ember Heavy</vt:lpstr>
      <vt:lpstr>Amazon Ember Display</vt:lpstr>
      <vt:lpstr>Lucida Console</vt:lpstr>
      <vt:lpstr>Segoe UI</vt:lpstr>
      <vt:lpstr>Wingdings</vt:lpstr>
      <vt:lpstr>Amazon Ember</vt:lpstr>
      <vt:lpstr>AWS</vt:lpstr>
      <vt:lpstr>1_AWS</vt:lpstr>
      <vt:lpstr>Domain trust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many organizations did you see in the video?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SriHari Thotapalli</dc:creator>
  <cp:lastModifiedBy>Fonseca, Jorge</cp:lastModifiedBy>
  <cp:revision>22</cp:revision>
  <dcterms:created xsi:type="dcterms:W3CDTF">2022-10-07T16:14:37Z</dcterms:created>
  <dcterms:modified xsi:type="dcterms:W3CDTF">2024-09-20T12:10:41Z</dcterms:modified>
</cp:coreProperties>
</file>